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2" r:id="rId1"/>
    <p:sldMasterId id="2147483673"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2A54723-A032-4EC4-85DD-DF4EA6FFDB78}">
  <a:tblStyle styleId="{A2A54723-A032-4EC4-85DD-DF4EA6FFDB7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59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309"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b5ded030a7_0_43: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2b5ded030a7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2c4af81e0bc_0_227: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2c4af81e0bc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b5ded030a7_0_83: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b5ded030a7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b5ded030a7_0_47: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b5ded030a7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2b5ded030a7_0_53: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2b5ded030a7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you set up an account using a fake age, the app will start showing content for that age. So if you pretend at 8 to be 13, you will see adverts for 18 year olds when you turn 13!!!</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2b5ded030a7_0_73: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2b5ded030a7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b5ded030a7_0_245: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2b5ded030a7_0_2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2b5ded030a7_0_296: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2b5ded030a7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2b5ded030a7_0_410: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g2b5ded030a7_0_4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2b5ded030a7_0_416: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2b5ded030a7_0_4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b5ded030a7_0_473: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2b5ded030a7_0_4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2c8282d16a_0_137: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32c8282d16a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32c8282d16a_0_143: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32c8282d16a_0_1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32c8282d16a_0_149: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32c8282d16a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9fc18abe76_0_0: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29fc18abe7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9fc18abe76_0_6: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29fc18abe76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32c8282d16a_0_131: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32c8282d16a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32c8282d16a_0_0: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32c8282d16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32c8282d16a_0_6: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32c8282d16a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32c8282d16a_0_13: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32c8282d16a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32c8282d16a_0_20: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32c8282d16a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32c8282d16a_0_27: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32c8282d16a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32c8282d16a_0_34: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32c8282d16a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32c8282d16a_0_41: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32c8282d16a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32c8282d16a_0_48: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32c8282d16a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g32c8282d16a_0_56: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8" name="Google Shape;298;g32c8282d16a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32c8282d16a_0_62: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5" name="Google Shape;305;g32c8282d16a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32c8282d16a_0_68: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32c8282d16a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32c8282d16a_0_74:notes"/>
          <p:cNvSpPr>
            <a:spLocks noGrp="1" noRot="1" noChangeAspect="1"/>
          </p:cNvSpPr>
          <p:nvPr>
            <p:ph type="sldImg" idx="2"/>
          </p:nvPr>
        </p:nvSpPr>
        <p:spPr>
          <a:xfrm>
            <a:off x="11433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32c8282d16a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992767"/>
            <a:ext cx="8520600" cy="27369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3778833"/>
            <a:ext cx="8520600" cy="10569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867800"/>
            <a:ext cx="8520600" cy="11223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hiimpact colours"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Clr>
                <a:srgbClr val="252B58"/>
              </a:buClr>
              <a:buSzPts val="2800"/>
              <a:buFont typeface="Source Sans Pro"/>
              <a:buNone/>
              <a:defRPr b="1">
                <a:solidFill>
                  <a:srgbClr val="252B58"/>
                </a:solidFill>
                <a:latin typeface="Source Sans Pro"/>
                <a:ea typeface="Source Sans Pro"/>
                <a:cs typeface="Source Sans Pro"/>
                <a:sym typeface="Source Sans Pro"/>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Clr>
                <a:srgbClr val="252B58"/>
              </a:buClr>
              <a:buSzPts val="1800"/>
              <a:buFont typeface="Source Sans Pro"/>
              <a:buChar char="●"/>
              <a:defRPr>
                <a:solidFill>
                  <a:srgbClr val="252B58"/>
                </a:solidFill>
                <a:latin typeface="Source Sans Pro"/>
                <a:ea typeface="Source Sans Pro"/>
                <a:cs typeface="Source Sans Pro"/>
                <a:sym typeface="Source Sans Pro"/>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740800"/>
            <a:ext cx="2808000" cy="1007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852800"/>
            <a:ext cx="2808000" cy="42393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600200"/>
            <a:ext cx="6367800" cy="54543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644233"/>
            <a:ext cx="40452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3737433"/>
            <a:ext cx="4045200" cy="16467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965433"/>
            <a:ext cx="3837000" cy="49269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5640767"/>
            <a:ext cx="5998800" cy="8067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474833"/>
            <a:ext cx="8520600" cy="2618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4202967"/>
            <a:ext cx="8520600" cy="17343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74638"/>
            <a:ext cx="8229600" cy="1143300"/>
          </a:xfrm>
          <a:prstGeom prst="rect">
            <a:avLst/>
          </a:prstGeom>
          <a:noFill/>
          <a:ln>
            <a:noFill/>
          </a:ln>
        </p:spPr>
        <p:txBody>
          <a:bodyPr spcFirstLastPara="1" wrap="square" lIns="91425" tIns="45700" rIns="91425" bIns="45700" anchor="ctr" anchorCtr="0">
            <a:normAutofit/>
          </a:bodyPr>
          <a:lstStyle>
            <a:lvl1pPr lvl="0" algn="ctr" rtl="0">
              <a:spcBef>
                <a:spcPts val="0"/>
              </a:spcBef>
              <a:spcAft>
                <a:spcPts val="0"/>
              </a:spcAft>
              <a:buClr>
                <a:schemeClr val="dk1"/>
              </a:buClr>
              <a:buSzPts val="1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 name="Google Shape;52;p13"/>
          <p:cNvSpPr txBox="1">
            <a:spLocks noGrp="1"/>
          </p:cNvSpPr>
          <p:nvPr>
            <p:ph type="body" idx="1"/>
          </p:nvPr>
        </p:nvSpPr>
        <p:spPr>
          <a:xfrm>
            <a:off x="457200" y="1600200"/>
            <a:ext cx="8229600" cy="4526100"/>
          </a:xfrm>
          <a:prstGeom prst="rect">
            <a:avLst/>
          </a:prstGeom>
          <a:noFill/>
          <a:ln>
            <a:noFill/>
          </a:ln>
        </p:spPr>
        <p:txBody>
          <a:bodyPr spcFirstLastPara="1" wrap="square" lIns="91425" tIns="45700" rIns="91425" bIns="45700" anchor="t" anchorCtr="0">
            <a:normAutofit/>
          </a:bodyPr>
          <a:lstStyle>
            <a:lvl1pPr marL="457200" lvl="0" indent="-342900" algn="l" rtl="0">
              <a:spcBef>
                <a:spcPts val="360"/>
              </a:spcBef>
              <a:spcAft>
                <a:spcPts val="0"/>
              </a:spcAft>
              <a:buClr>
                <a:schemeClr val="dk1"/>
              </a:buClr>
              <a:buSzPts val="1800"/>
              <a:buChar char="●"/>
              <a:defRPr/>
            </a:lvl1pPr>
            <a:lvl2pPr marL="914400" lvl="1" indent="-342900" algn="l" rtl="0">
              <a:spcBef>
                <a:spcPts val="1200"/>
              </a:spcBef>
              <a:spcAft>
                <a:spcPts val="0"/>
              </a:spcAft>
              <a:buClr>
                <a:schemeClr val="dk1"/>
              </a:buClr>
              <a:buSzPts val="1800"/>
              <a:buChar char="○"/>
              <a:defRPr/>
            </a:lvl2pPr>
            <a:lvl3pPr marL="1371600" lvl="2" indent="-342900" algn="l" rtl="0">
              <a:spcBef>
                <a:spcPts val="1200"/>
              </a:spcBef>
              <a:spcAft>
                <a:spcPts val="0"/>
              </a:spcAft>
              <a:buClr>
                <a:schemeClr val="dk1"/>
              </a:buClr>
              <a:buSzPts val="1800"/>
              <a:buChar char="■"/>
              <a:defRPr/>
            </a:lvl3pPr>
            <a:lvl4pPr marL="1828800" lvl="3" indent="-342900" algn="l" rtl="0">
              <a:spcBef>
                <a:spcPts val="1200"/>
              </a:spcBef>
              <a:spcAft>
                <a:spcPts val="0"/>
              </a:spcAft>
              <a:buClr>
                <a:schemeClr val="dk1"/>
              </a:buClr>
              <a:buSzPts val="1800"/>
              <a:buChar char="●"/>
              <a:defRPr/>
            </a:lvl4pPr>
            <a:lvl5pPr marL="2286000" lvl="4" indent="-342900" algn="l" rtl="0">
              <a:spcBef>
                <a:spcPts val="1200"/>
              </a:spcBef>
              <a:spcAft>
                <a:spcPts val="0"/>
              </a:spcAft>
              <a:buClr>
                <a:schemeClr val="dk1"/>
              </a:buClr>
              <a:buSzPts val="1800"/>
              <a:buChar char="○"/>
              <a:defRPr/>
            </a:lvl5pPr>
            <a:lvl6pPr marL="2743200" lvl="5" indent="-342900" algn="l" rtl="0">
              <a:spcBef>
                <a:spcPts val="1200"/>
              </a:spcBef>
              <a:spcAft>
                <a:spcPts val="0"/>
              </a:spcAft>
              <a:buClr>
                <a:schemeClr val="dk1"/>
              </a:buClr>
              <a:buSzPts val="1800"/>
              <a:buChar char="■"/>
              <a:defRPr/>
            </a:lvl6pPr>
            <a:lvl7pPr marL="3200400" lvl="6" indent="-342900" algn="l" rtl="0">
              <a:spcBef>
                <a:spcPts val="1200"/>
              </a:spcBef>
              <a:spcAft>
                <a:spcPts val="0"/>
              </a:spcAft>
              <a:buClr>
                <a:schemeClr val="dk1"/>
              </a:buClr>
              <a:buSzPts val="1800"/>
              <a:buChar char="●"/>
              <a:defRPr/>
            </a:lvl7pPr>
            <a:lvl8pPr marL="3657600" lvl="7" indent="-342900" algn="l" rtl="0">
              <a:spcBef>
                <a:spcPts val="1200"/>
              </a:spcBef>
              <a:spcAft>
                <a:spcPts val="0"/>
              </a:spcAft>
              <a:buClr>
                <a:schemeClr val="dk1"/>
              </a:buClr>
              <a:buSzPts val="1800"/>
              <a:buChar char="○"/>
              <a:defRPr/>
            </a:lvl8pPr>
            <a:lvl9pPr marL="4114800" lvl="8" indent="-342900" algn="l" rtl="0">
              <a:spcBef>
                <a:spcPts val="1200"/>
              </a:spcBef>
              <a:spcAft>
                <a:spcPts val="1200"/>
              </a:spcAft>
              <a:buClr>
                <a:schemeClr val="dk1"/>
              </a:buClr>
              <a:buSzPts val="1800"/>
              <a:buChar char="■"/>
              <a:defRPr/>
            </a:lvl9pPr>
          </a:lstStyle>
          <a:p>
            <a:endParaRPr/>
          </a:p>
        </p:txBody>
      </p:sp>
      <p:sp>
        <p:nvSpPr>
          <p:cNvPr id="53" name="Google Shape;53;p13"/>
          <p:cNvSpPr txBox="1">
            <a:spLocks noGrp="1"/>
          </p:cNvSpPr>
          <p:nvPr>
            <p:ph type="dt" idx="10"/>
          </p:nvPr>
        </p:nvSpPr>
        <p:spPr>
          <a:xfrm>
            <a:off x="457200" y="6356350"/>
            <a:ext cx="2133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4" name="Google Shape;54;p13"/>
          <p:cNvSpPr txBox="1">
            <a:spLocks noGrp="1"/>
          </p:cNvSpPr>
          <p:nvPr>
            <p:ph type="ftr" idx="11"/>
          </p:nvPr>
        </p:nvSpPr>
        <p:spPr>
          <a:xfrm>
            <a:off x="3124200" y="6356350"/>
            <a:ext cx="28956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5" name="Google Shape;55;p13"/>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rm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0"/>
        <p:cNvGrpSpPr/>
        <p:nvPr/>
      </p:nvGrpSpPr>
      <p:grpSpPr>
        <a:xfrm>
          <a:off x="0" y="0"/>
          <a:ext cx="0" cy="0"/>
          <a:chOff x="0" y="0"/>
          <a:chExt cx="0" cy="0"/>
        </a:xfrm>
      </p:grpSpPr>
      <p:sp>
        <p:nvSpPr>
          <p:cNvPr id="61" name="Google Shape;61;p15"/>
          <p:cNvSpPr txBox="1">
            <a:spLocks noGrp="1"/>
          </p:cNvSpPr>
          <p:nvPr>
            <p:ph type="ctrTitle"/>
          </p:nvPr>
        </p:nvSpPr>
        <p:spPr>
          <a:xfrm>
            <a:off x="311708" y="992767"/>
            <a:ext cx="8520600" cy="27369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62" name="Google Shape;62;p15"/>
          <p:cNvSpPr txBox="1">
            <a:spLocks noGrp="1"/>
          </p:cNvSpPr>
          <p:nvPr>
            <p:ph type="subTitle" idx="1"/>
          </p:nvPr>
        </p:nvSpPr>
        <p:spPr>
          <a:xfrm>
            <a:off x="311700" y="3778833"/>
            <a:ext cx="8520600" cy="10569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63" name="Google Shape;63;p1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4"/>
        <p:cNvGrpSpPr/>
        <p:nvPr/>
      </p:nvGrpSpPr>
      <p:grpSpPr>
        <a:xfrm>
          <a:off x="0" y="0"/>
          <a:ext cx="0" cy="0"/>
          <a:chOff x="0" y="0"/>
          <a:chExt cx="0" cy="0"/>
        </a:xfrm>
      </p:grpSpPr>
      <p:sp>
        <p:nvSpPr>
          <p:cNvPr id="65" name="Google Shape;65;p16"/>
          <p:cNvSpPr txBox="1">
            <a:spLocks noGrp="1"/>
          </p:cNvSpPr>
          <p:nvPr>
            <p:ph type="title"/>
          </p:nvPr>
        </p:nvSpPr>
        <p:spPr>
          <a:xfrm>
            <a:off x="311700" y="2867800"/>
            <a:ext cx="8520600" cy="11223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66" name="Google Shape;66;p16"/>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7"/>
        <p:cNvGrpSpPr/>
        <p:nvPr/>
      </p:nvGrpSpPr>
      <p:grpSpPr>
        <a:xfrm>
          <a:off x="0" y="0"/>
          <a:ext cx="0" cy="0"/>
          <a:chOff x="0" y="0"/>
          <a:chExt cx="0" cy="0"/>
        </a:xfrm>
      </p:grpSpPr>
      <p:sp>
        <p:nvSpPr>
          <p:cNvPr id="68" name="Google Shape;68;p17"/>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9" name="Google Shape;69;p17"/>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70" name="Google Shape;70;p1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1"/>
        <p:cNvGrpSpPr/>
        <p:nvPr/>
      </p:nvGrpSpPr>
      <p:grpSpPr>
        <a:xfrm>
          <a:off x="0" y="0"/>
          <a:ext cx="0" cy="0"/>
          <a:chOff x="0" y="0"/>
          <a:chExt cx="0" cy="0"/>
        </a:xfrm>
      </p:grpSpPr>
      <p:sp>
        <p:nvSpPr>
          <p:cNvPr id="72" name="Google Shape;72;p18"/>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p18"/>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74" name="Google Shape;74;p18"/>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75" name="Google Shape;75;p18"/>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
        <p:cNvGrpSpPr/>
        <p:nvPr/>
      </p:nvGrpSpPr>
      <p:grpSpPr>
        <a:xfrm>
          <a:off x="0" y="0"/>
          <a:ext cx="0" cy="0"/>
          <a:chOff x="0" y="0"/>
          <a:chExt cx="0" cy="0"/>
        </a:xfrm>
      </p:grpSpPr>
      <p:sp>
        <p:nvSpPr>
          <p:cNvPr id="77" name="Google Shape;77;p19"/>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8" name="Google Shape;78;p19"/>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9"/>
        <p:cNvGrpSpPr/>
        <p:nvPr/>
      </p:nvGrpSpPr>
      <p:grpSpPr>
        <a:xfrm>
          <a:off x="0" y="0"/>
          <a:ext cx="0" cy="0"/>
          <a:chOff x="0" y="0"/>
          <a:chExt cx="0" cy="0"/>
        </a:xfrm>
      </p:grpSpPr>
      <p:sp>
        <p:nvSpPr>
          <p:cNvPr id="80" name="Google Shape;80;p20"/>
          <p:cNvSpPr txBox="1">
            <a:spLocks noGrp="1"/>
          </p:cNvSpPr>
          <p:nvPr>
            <p:ph type="title"/>
          </p:nvPr>
        </p:nvSpPr>
        <p:spPr>
          <a:xfrm>
            <a:off x="311700" y="740800"/>
            <a:ext cx="2808000" cy="10077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81" name="Google Shape;81;p20"/>
          <p:cNvSpPr txBox="1">
            <a:spLocks noGrp="1"/>
          </p:cNvSpPr>
          <p:nvPr>
            <p:ph type="body" idx="1"/>
          </p:nvPr>
        </p:nvSpPr>
        <p:spPr>
          <a:xfrm>
            <a:off x="311700" y="1852800"/>
            <a:ext cx="2808000" cy="42393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82" name="Google Shape;82;p2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3"/>
        <p:cNvGrpSpPr/>
        <p:nvPr/>
      </p:nvGrpSpPr>
      <p:grpSpPr>
        <a:xfrm>
          <a:off x="0" y="0"/>
          <a:ext cx="0" cy="0"/>
          <a:chOff x="0" y="0"/>
          <a:chExt cx="0" cy="0"/>
        </a:xfrm>
      </p:grpSpPr>
      <p:sp>
        <p:nvSpPr>
          <p:cNvPr id="84" name="Google Shape;84;p21"/>
          <p:cNvSpPr txBox="1">
            <a:spLocks noGrp="1"/>
          </p:cNvSpPr>
          <p:nvPr>
            <p:ph type="title"/>
          </p:nvPr>
        </p:nvSpPr>
        <p:spPr>
          <a:xfrm>
            <a:off x="490250" y="600200"/>
            <a:ext cx="6367800" cy="5454300"/>
          </a:xfrm>
          <a:prstGeom prst="rect">
            <a:avLst/>
          </a:prstGeom>
        </p:spPr>
        <p:txBody>
          <a:bodyPr spcFirstLastPara="1" wrap="square" lIns="91425" tIns="91425" rIns="91425" bIns="91425" anchor="ctr"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85" name="Google Shape;85;p21"/>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6"/>
        <p:cNvGrpSpPr/>
        <p:nvPr/>
      </p:nvGrpSpPr>
      <p:grpSpPr>
        <a:xfrm>
          <a:off x="0" y="0"/>
          <a:ext cx="0" cy="0"/>
          <a:chOff x="0" y="0"/>
          <a:chExt cx="0" cy="0"/>
        </a:xfrm>
      </p:grpSpPr>
      <p:sp>
        <p:nvSpPr>
          <p:cNvPr id="87" name="Google Shape;87;p22"/>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22"/>
          <p:cNvSpPr txBox="1">
            <a:spLocks noGrp="1"/>
          </p:cNvSpPr>
          <p:nvPr>
            <p:ph type="title"/>
          </p:nvPr>
        </p:nvSpPr>
        <p:spPr>
          <a:xfrm>
            <a:off x="265500" y="1644233"/>
            <a:ext cx="4045200" cy="19764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9" name="Google Shape;89;p22"/>
          <p:cNvSpPr txBox="1">
            <a:spLocks noGrp="1"/>
          </p:cNvSpPr>
          <p:nvPr>
            <p:ph type="subTitle" idx="1"/>
          </p:nvPr>
        </p:nvSpPr>
        <p:spPr>
          <a:xfrm>
            <a:off x="265500" y="3737433"/>
            <a:ext cx="4045200" cy="16467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90" name="Google Shape;90;p22"/>
          <p:cNvSpPr txBox="1">
            <a:spLocks noGrp="1"/>
          </p:cNvSpPr>
          <p:nvPr>
            <p:ph type="body" idx="2"/>
          </p:nvPr>
        </p:nvSpPr>
        <p:spPr>
          <a:xfrm>
            <a:off x="4939500" y="965433"/>
            <a:ext cx="3837000" cy="49269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91" name="Google Shape;91;p2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2"/>
        <p:cNvGrpSpPr/>
        <p:nvPr/>
      </p:nvGrpSpPr>
      <p:grpSpPr>
        <a:xfrm>
          <a:off x="0" y="0"/>
          <a:ext cx="0" cy="0"/>
          <a:chOff x="0" y="0"/>
          <a:chExt cx="0" cy="0"/>
        </a:xfrm>
      </p:grpSpPr>
      <p:sp>
        <p:nvSpPr>
          <p:cNvPr id="93" name="Google Shape;93;p23"/>
          <p:cNvSpPr txBox="1">
            <a:spLocks noGrp="1"/>
          </p:cNvSpPr>
          <p:nvPr>
            <p:ph type="body" idx="1"/>
          </p:nvPr>
        </p:nvSpPr>
        <p:spPr>
          <a:xfrm>
            <a:off x="311700" y="5640767"/>
            <a:ext cx="5998800" cy="8067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94" name="Google Shape;94;p2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5"/>
        <p:cNvGrpSpPr/>
        <p:nvPr/>
      </p:nvGrpSpPr>
      <p:grpSpPr>
        <a:xfrm>
          <a:off x="0" y="0"/>
          <a:ext cx="0" cy="0"/>
          <a:chOff x="0" y="0"/>
          <a:chExt cx="0" cy="0"/>
        </a:xfrm>
      </p:grpSpPr>
      <p:sp>
        <p:nvSpPr>
          <p:cNvPr id="96" name="Google Shape;96;p24"/>
          <p:cNvSpPr txBox="1">
            <a:spLocks noGrp="1"/>
          </p:cNvSpPr>
          <p:nvPr>
            <p:ph type="title" hasCustomPrompt="1"/>
          </p:nvPr>
        </p:nvSpPr>
        <p:spPr>
          <a:xfrm>
            <a:off x="311700" y="1474833"/>
            <a:ext cx="8520600" cy="26181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7" name="Google Shape;97;p24"/>
          <p:cNvSpPr txBox="1">
            <a:spLocks noGrp="1"/>
          </p:cNvSpPr>
          <p:nvPr>
            <p:ph type="body" idx="1"/>
          </p:nvPr>
        </p:nvSpPr>
        <p:spPr>
          <a:xfrm>
            <a:off x="311700" y="4202967"/>
            <a:ext cx="8520600" cy="17343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98" name="Google Shape;98;p24"/>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9"/>
        <p:cNvGrpSpPr/>
        <p:nvPr/>
      </p:nvGrpSpPr>
      <p:grpSpPr>
        <a:xfrm>
          <a:off x="0" y="0"/>
          <a:ext cx="0" cy="0"/>
          <a:chOff x="0" y="0"/>
          <a:chExt cx="0" cy="0"/>
        </a:xfrm>
      </p:grpSpPr>
      <p:sp>
        <p:nvSpPr>
          <p:cNvPr id="100" name="Google Shape;100;p2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1"/>
        <p:cNvGrpSpPr/>
        <p:nvPr/>
      </p:nvGrpSpPr>
      <p:grpSpPr>
        <a:xfrm>
          <a:off x="0" y="0"/>
          <a:ext cx="0" cy="0"/>
          <a:chOff x="0" y="0"/>
          <a:chExt cx="0" cy="0"/>
        </a:xfrm>
      </p:grpSpPr>
      <p:sp>
        <p:nvSpPr>
          <p:cNvPr id="102" name="Google Shape;102;p26"/>
          <p:cNvSpPr txBox="1">
            <a:spLocks noGrp="1"/>
          </p:cNvSpPr>
          <p:nvPr>
            <p:ph type="title"/>
          </p:nvPr>
        </p:nvSpPr>
        <p:spPr>
          <a:xfrm>
            <a:off x="457200" y="274638"/>
            <a:ext cx="8229600" cy="1143300"/>
          </a:xfrm>
          <a:prstGeom prst="rect">
            <a:avLst/>
          </a:prstGeom>
          <a:noFill/>
          <a:ln>
            <a:noFill/>
          </a:ln>
        </p:spPr>
        <p:txBody>
          <a:bodyPr spcFirstLastPara="1" wrap="square" lIns="91425" tIns="45700" rIns="91425" bIns="45700" anchor="ctr" anchorCtr="0">
            <a:normAutofit/>
          </a:bodyPr>
          <a:lstStyle>
            <a:lvl1pPr lvl="0" algn="ctr" rtl="0">
              <a:spcBef>
                <a:spcPts val="0"/>
              </a:spcBef>
              <a:spcAft>
                <a:spcPts val="0"/>
              </a:spcAft>
              <a:buClr>
                <a:schemeClr val="dk1"/>
              </a:buClr>
              <a:buSzPts val="1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3" name="Google Shape;103;p26"/>
          <p:cNvSpPr txBox="1">
            <a:spLocks noGrp="1"/>
          </p:cNvSpPr>
          <p:nvPr>
            <p:ph type="body" idx="1"/>
          </p:nvPr>
        </p:nvSpPr>
        <p:spPr>
          <a:xfrm>
            <a:off x="457200" y="1600200"/>
            <a:ext cx="8229600" cy="4526100"/>
          </a:xfrm>
          <a:prstGeom prst="rect">
            <a:avLst/>
          </a:prstGeom>
          <a:noFill/>
          <a:ln>
            <a:noFill/>
          </a:ln>
        </p:spPr>
        <p:txBody>
          <a:bodyPr spcFirstLastPara="1" wrap="square" lIns="91425" tIns="45700" rIns="91425" bIns="45700" anchor="t" anchorCtr="0">
            <a:normAutofit/>
          </a:bodyPr>
          <a:lstStyle>
            <a:lvl1pPr marL="457200" lvl="0" indent="-342900" algn="l" rtl="0">
              <a:spcBef>
                <a:spcPts val="360"/>
              </a:spcBef>
              <a:spcAft>
                <a:spcPts val="0"/>
              </a:spcAft>
              <a:buClr>
                <a:schemeClr val="dk1"/>
              </a:buClr>
              <a:buSzPts val="1800"/>
              <a:buChar char="●"/>
              <a:defRPr/>
            </a:lvl1pPr>
            <a:lvl2pPr marL="914400" lvl="1" indent="-342900" algn="l" rtl="0">
              <a:spcBef>
                <a:spcPts val="1200"/>
              </a:spcBef>
              <a:spcAft>
                <a:spcPts val="0"/>
              </a:spcAft>
              <a:buClr>
                <a:schemeClr val="dk1"/>
              </a:buClr>
              <a:buSzPts val="1800"/>
              <a:buChar char="○"/>
              <a:defRPr/>
            </a:lvl2pPr>
            <a:lvl3pPr marL="1371600" lvl="2" indent="-342900" algn="l" rtl="0">
              <a:spcBef>
                <a:spcPts val="1200"/>
              </a:spcBef>
              <a:spcAft>
                <a:spcPts val="0"/>
              </a:spcAft>
              <a:buClr>
                <a:schemeClr val="dk1"/>
              </a:buClr>
              <a:buSzPts val="1800"/>
              <a:buChar char="■"/>
              <a:defRPr/>
            </a:lvl3pPr>
            <a:lvl4pPr marL="1828800" lvl="3" indent="-342900" algn="l" rtl="0">
              <a:spcBef>
                <a:spcPts val="1200"/>
              </a:spcBef>
              <a:spcAft>
                <a:spcPts val="0"/>
              </a:spcAft>
              <a:buClr>
                <a:schemeClr val="dk1"/>
              </a:buClr>
              <a:buSzPts val="1800"/>
              <a:buChar char="●"/>
              <a:defRPr/>
            </a:lvl4pPr>
            <a:lvl5pPr marL="2286000" lvl="4" indent="-342900" algn="l" rtl="0">
              <a:spcBef>
                <a:spcPts val="1200"/>
              </a:spcBef>
              <a:spcAft>
                <a:spcPts val="0"/>
              </a:spcAft>
              <a:buClr>
                <a:schemeClr val="dk1"/>
              </a:buClr>
              <a:buSzPts val="1800"/>
              <a:buChar char="○"/>
              <a:defRPr/>
            </a:lvl5pPr>
            <a:lvl6pPr marL="2743200" lvl="5" indent="-342900" algn="l" rtl="0">
              <a:spcBef>
                <a:spcPts val="1200"/>
              </a:spcBef>
              <a:spcAft>
                <a:spcPts val="0"/>
              </a:spcAft>
              <a:buClr>
                <a:schemeClr val="dk1"/>
              </a:buClr>
              <a:buSzPts val="1800"/>
              <a:buChar char="■"/>
              <a:defRPr/>
            </a:lvl6pPr>
            <a:lvl7pPr marL="3200400" lvl="6" indent="-342900" algn="l" rtl="0">
              <a:spcBef>
                <a:spcPts val="1200"/>
              </a:spcBef>
              <a:spcAft>
                <a:spcPts val="0"/>
              </a:spcAft>
              <a:buClr>
                <a:schemeClr val="dk1"/>
              </a:buClr>
              <a:buSzPts val="1800"/>
              <a:buChar char="●"/>
              <a:defRPr/>
            </a:lvl7pPr>
            <a:lvl8pPr marL="3657600" lvl="7" indent="-342900" algn="l" rtl="0">
              <a:spcBef>
                <a:spcPts val="1200"/>
              </a:spcBef>
              <a:spcAft>
                <a:spcPts val="0"/>
              </a:spcAft>
              <a:buClr>
                <a:schemeClr val="dk1"/>
              </a:buClr>
              <a:buSzPts val="1800"/>
              <a:buChar char="○"/>
              <a:defRPr/>
            </a:lvl8pPr>
            <a:lvl9pPr marL="4114800" lvl="8" indent="-342900" algn="l" rtl="0">
              <a:spcBef>
                <a:spcPts val="1200"/>
              </a:spcBef>
              <a:spcAft>
                <a:spcPts val="1200"/>
              </a:spcAft>
              <a:buClr>
                <a:schemeClr val="dk1"/>
              </a:buClr>
              <a:buSzPts val="1800"/>
              <a:buChar char="■"/>
              <a:defRPr/>
            </a:lvl9pPr>
          </a:lstStyle>
          <a:p>
            <a:endParaRPr/>
          </a:p>
        </p:txBody>
      </p:sp>
      <p:sp>
        <p:nvSpPr>
          <p:cNvPr id="104" name="Google Shape;104;p26"/>
          <p:cNvSpPr txBox="1">
            <a:spLocks noGrp="1"/>
          </p:cNvSpPr>
          <p:nvPr>
            <p:ph type="dt" idx="10"/>
          </p:nvPr>
        </p:nvSpPr>
        <p:spPr>
          <a:xfrm>
            <a:off x="457200" y="6356350"/>
            <a:ext cx="2133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5" name="Google Shape;105;p26"/>
          <p:cNvSpPr txBox="1">
            <a:spLocks noGrp="1"/>
          </p:cNvSpPr>
          <p:nvPr>
            <p:ph type="ftr" idx="11"/>
          </p:nvPr>
        </p:nvSpPr>
        <p:spPr>
          <a:xfrm>
            <a:off x="3124200" y="6356350"/>
            <a:ext cx="28956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6" name="Google Shape;106;p26"/>
          <p:cNvSpPr txBox="1">
            <a:spLocks noGrp="1"/>
          </p:cNvSpPr>
          <p:nvPr>
            <p:ph type="sldNum" idx="12"/>
          </p:nvPr>
        </p:nvSpPr>
        <p:spPr>
          <a:xfrm>
            <a:off x="6553200" y="6356350"/>
            <a:ext cx="2133600" cy="365100"/>
          </a:xfrm>
          <a:prstGeom prst="rect">
            <a:avLst/>
          </a:prstGeom>
          <a:noFill/>
          <a:ln>
            <a:noFill/>
          </a:ln>
        </p:spPr>
        <p:txBody>
          <a:bodyPr spcFirstLastPara="1" wrap="square" lIns="91425" tIns="45700" rIns="91425" bIns="45700" anchor="ctr" anchorCtr="0">
            <a:norm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8" name="Google Shape;58;p14"/>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0"/>
              </a:spcBef>
              <a:spcAft>
                <a:spcPts val="0"/>
              </a:spcAft>
              <a:buClr>
                <a:schemeClr val="dk2"/>
              </a:buClr>
              <a:buSzPts val="1400"/>
              <a:buChar char="○"/>
              <a:defRPr>
                <a:solidFill>
                  <a:schemeClr val="dk2"/>
                </a:solidFill>
              </a:defRPr>
            </a:lvl2pPr>
            <a:lvl3pPr marL="1371600" lvl="2" indent="-317500" rtl="0">
              <a:lnSpc>
                <a:spcPct val="115000"/>
              </a:lnSpc>
              <a:spcBef>
                <a:spcPts val="0"/>
              </a:spcBef>
              <a:spcAft>
                <a:spcPts val="0"/>
              </a:spcAft>
              <a:buClr>
                <a:schemeClr val="dk2"/>
              </a:buClr>
              <a:buSzPts val="1400"/>
              <a:buChar char="■"/>
              <a:defRPr>
                <a:solidFill>
                  <a:schemeClr val="dk2"/>
                </a:solidFill>
              </a:defRPr>
            </a:lvl3pPr>
            <a:lvl4pPr marL="1828800" lvl="3" indent="-317500" rtl="0">
              <a:lnSpc>
                <a:spcPct val="115000"/>
              </a:lnSpc>
              <a:spcBef>
                <a:spcPts val="0"/>
              </a:spcBef>
              <a:spcAft>
                <a:spcPts val="0"/>
              </a:spcAft>
              <a:buClr>
                <a:schemeClr val="dk2"/>
              </a:buClr>
              <a:buSzPts val="1400"/>
              <a:buChar char="●"/>
              <a:defRPr>
                <a:solidFill>
                  <a:schemeClr val="dk2"/>
                </a:solidFill>
              </a:defRPr>
            </a:lvl4pPr>
            <a:lvl5pPr marL="2286000" lvl="4" indent="-317500" rtl="0">
              <a:lnSpc>
                <a:spcPct val="115000"/>
              </a:lnSpc>
              <a:spcBef>
                <a:spcPts val="0"/>
              </a:spcBef>
              <a:spcAft>
                <a:spcPts val="0"/>
              </a:spcAft>
              <a:buClr>
                <a:schemeClr val="dk2"/>
              </a:buClr>
              <a:buSzPts val="1400"/>
              <a:buChar char="○"/>
              <a:defRPr>
                <a:solidFill>
                  <a:schemeClr val="dk2"/>
                </a:solidFill>
              </a:defRPr>
            </a:lvl5pPr>
            <a:lvl6pPr marL="2743200" lvl="5" indent="-317500" rtl="0">
              <a:lnSpc>
                <a:spcPct val="115000"/>
              </a:lnSpc>
              <a:spcBef>
                <a:spcPts val="0"/>
              </a:spcBef>
              <a:spcAft>
                <a:spcPts val="0"/>
              </a:spcAft>
              <a:buClr>
                <a:schemeClr val="dk2"/>
              </a:buClr>
              <a:buSzPts val="1400"/>
              <a:buChar char="■"/>
              <a:defRPr>
                <a:solidFill>
                  <a:schemeClr val="dk2"/>
                </a:solidFill>
              </a:defRPr>
            </a:lvl6pPr>
            <a:lvl7pPr marL="3200400" lvl="6" indent="-317500" rtl="0">
              <a:lnSpc>
                <a:spcPct val="115000"/>
              </a:lnSpc>
              <a:spcBef>
                <a:spcPts val="0"/>
              </a:spcBef>
              <a:spcAft>
                <a:spcPts val="0"/>
              </a:spcAft>
              <a:buClr>
                <a:schemeClr val="dk2"/>
              </a:buClr>
              <a:buSzPts val="1400"/>
              <a:buChar char="●"/>
              <a:defRPr>
                <a:solidFill>
                  <a:schemeClr val="dk2"/>
                </a:solidFill>
              </a:defRPr>
            </a:lvl7pPr>
            <a:lvl8pPr marL="3657600" lvl="7" indent="-317500" rtl="0">
              <a:lnSpc>
                <a:spcPct val="115000"/>
              </a:lnSpc>
              <a:spcBef>
                <a:spcPts val="0"/>
              </a:spcBef>
              <a:spcAft>
                <a:spcPts val="0"/>
              </a:spcAft>
              <a:buClr>
                <a:schemeClr val="dk2"/>
              </a:buClr>
              <a:buSzPts val="1400"/>
              <a:buChar char="○"/>
              <a:defRPr>
                <a:solidFill>
                  <a:schemeClr val="dk2"/>
                </a:solidFill>
              </a:defRPr>
            </a:lvl8pPr>
            <a:lvl9pPr marL="4114800" lvl="8" indent="-317500" rtl="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59" name="Google Shape;59;p14"/>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0"/>
        <p:cNvGrpSpPr/>
        <p:nvPr/>
      </p:nvGrpSpPr>
      <p:grpSpPr>
        <a:xfrm>
          <a:off x="0" y="0"/>
          <a:ext cx="0" cy="0"/>
          <a:chOff x="0" y="0"/>
          <a:chExt cx="0" cy="0"/>
        </a:xfrm>
      </p:grpSpPr>
      <p:sp>
        <p:nvSpPr>
          <p:cNvPr id="111" name="Google Shape;111;p27"/>
          <p:cNvSpPr txBox="1"/>
          <p:nvPr/>
        </p:nvSpPr>
        <p:spPr>
          <a:xfrm>
            <a:off x="4775800" y="1243567"/>
            <a:ext cx="4103700" cy="2016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4000" b="1">
                <a:solidFill>
                  <a:srgbClr val="D55559"/>
                </a:solidFill>
                <a:latin typeface="Calibri"/>
                <a:ea typeface="Calibri"/>
                <a:cs typeface="Calibri"/>
                <a:sym typeface="Calibri"/>
              </a:rPr>
              <a:t>Keeping up with the kids</a:t>
            </a:r>
            <a:endParaRPr sz="4000" b="1">
              <a:solidFill>
                <a:srgbClr val="D55559"/>
              </a:solidFill>
              <a:latin typeface="Calibri"/>
              <a:ea typeface="Calibri"/>
              <a:cs typeface="Calibri"/>
              <a:sym typeface="Calibri"/>
            </a:endParaRPr>
          </a:p>
          <a:p>
            <a:pPr marL="0" lvl="0" indent="0" algn="ctr" rtl="0">
              <a:spcBef>
                <a:spcPts val="0"/>
              </a:spcBef>
              <a:spcAft>
                <a:spcPts val="0"/>
              </a:spcAft>
              <a:buNone/>
            </a:pPr>
            <a:r>
              <a:rPr lang="en-GB" sz="3900" b="1">
                <a:solidFill>
                  <a:srgbClr val="51B8B6"/>
                </a:solidFill>
                <a:latin typeface="Calibri"/>
                <a:ea typeface="Calibri"/>
                <a:cs typeface="Calibri"/>
                <a:sym typeface="Calibri"/>
              </a:rPr>
              <a:t>Parents/Guardians</a:t>
            </a:r>
            <a:endParaRPr sz="3900" b="1">
              <a:solidFill>
                <a:srgbClr val="51B8B6"/>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5"/>
        <p:cNvGrpSpPr/>
        <p:nvPr/>
      </p:nvGrpSpPr>
      <p:grpSpPr>
        <a:xfrm>
          <a:off x="0" y="0"/>
          <a:ext cx="0" cy="0"/>
          <a:chOff x="0" y="0"/>
          <a:chExt cx="0" cy="0"/>
        </a:xfrm>
      </p:grpSpPr>
      <p:sp>
        <p:nvSpPr>
          <p:cNvPr id="116" name="Google Shape;116;p28"/>
          <p:cNvSpPr txBox="1"/>
          <p:nvPr/>
        </p:nvSpPr>
        <p:spPr>
          <a:xfrm>
            <a:off x="169225" y="1266100"/>
            <a:ext cx="7995000" cy="1416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rgbClr val="000000"/>
              </a:buClr>
              <a:buSzPts val="1100"/>
              <a:buFont typeface="Arial"/>
              <a:buNone/>
            </a:pPr>
            <a:r>
              <a:rPr lang="en-GB" sz="4000" b="1">
                <a:solidFill>
                  <a:srgbClr val="F7931E"/>
                </a:solidFill>
                <a:latin typeface="Calibri"/>
                <a:ea typeface="Calibri"/>
                <a:cs typeface="Calibri"/>
                <a:sym typeface="Calibri"/>
              </a:rPr>
              <a:t>Why should we take all of this seriously?</a:t>
            </a:r>
            <a:endParaRPr sz="4000" b="1">
              <a:solidFill>
                <a:srgbClr val="F7931E"/>
              </a:solidFill>
              <a:latin typeface="Calibri"/>
              <a:ea typeface="Calibri"/>
              <a:cs typeface="Calibri"/>
              <a:sym typeface="Calibri"/>
            </a:endParaRPr>
          </a:p>
        </p:txBody>
      </p:sp>
      <p:graphicFrame>
        <p:nvGraphicFramePr>
          <p:cNvPr id="117" name="Google Shape;117;p28"/>
          <p:cNvGraphicFramePr/>
          <p:nvPr/>
        </p:nvGraphicFramePr>
        <p:xfrm>
          <a:off x="462650" y="2945950"/>
          <a:ext cx="3000000" cy="3000000"/>
        </p:xfrm>
        <a:graphic>
          <a:graphicData uri="http://schemas.openxmlformats.org/drawingml/2006/table">
            <a:tbl>
              <a:tblPr>
                <a:noFill/>
                <a:tableStyleId>{A2A54723-A032-4EC4-85DD-DF4EA6FFDB78}</a:tableStyleId>
              </a:tblPr>
              <a:tblGrid>
                <a:gridCol w="1850575">
                  <a:extLst>
                    <a:ext uri="{9D8B030D-6E8A-4147-A177-3AD203B41FA5}">
                      <a16:colId xmlns:a16="http://schemas.microsoft.com/office/drawing/2014/main" val="20000"/>
                    </a:ext>
                  </a:extLst>
                </a:gridCol>
                <a:gridCol w="1768925">
                  <a:extLst>
                    <a:ext uri="{9D8B030D-6E8A-4147-A177-3AD203B41FA5}">
                      <a16:colId xmlns:a16="http://schemas.microsoft.com/office/drawing/2014/main" val="20001"/>
                    </a:ext>
                  </a:extLst>
                </a:gridCol>
                <a:gridCol w="1809750">
                  <a:extLst>
                    <a:ext uri="{9D8B030D-6E8A-4147-A177-3AD203B41FA5}">
                      <a16:colId xmlns:a16="http://schemas.microsoft.com/office/drawing/2014/main" val="20002"/>
                    </a:ext>
                  </a:extLst>
                </a:gridCol>
                <a:gridCol w="1809750">
                  <a:extLst>
                    <a:ext uri="{9D8B030D-6E8A-4147-A177-3AD203B41FA5}">
                      <a16:colId xmlns:a16="http://schemas.microsoft.com/office/drawing/2014/main" val="20003"/>
                    </a:ext>
                  </a:extLst>
                </a:gridCol>
              </a:tblGrid>
              <a:tr h="381000">
                <a:tc>
                  <a:txBody>
                    <a:bodyPr/>
                    <a:lstStyle/>
                    <a:p>
                      <a:pPr marL="0" lvl="0" indent="0" algn="ctr" rtl="0">
                        <a:spcBef>
                          <a:spcPts val="0"/>
                        </a:spcBef>
                        <a:spcAft>
                          <a:spcPts val="0"/>
                        </a:spcAft>
                        <a:buNone/>
                      </a:pPr>
                      <a:r>
                        <a:rPr lang="en-GB" sz="2000">
                          <a:solidFill>
                            <a:srgbClr val="222268"/>
                          </a:solidFill>
                          <a:latin typeface="Calibri"/>
                          <a:ea typeface="Calibri"/>
                          <a:cs typeface="Calibri"/>
                          <a:sym typeface="Calibri"/>
                        </a:rPr>
                        <a:t>Cyberbullying</a:t>
                      </a:r>
                      <a:endParaRPr sz="2000">
                        <a:solidFill>
                          <a:srgbClr val="222268"/>
                        </a:solidFill>
                        <a:latin typeface="Calibri"/>
                        <a:ea typeface="Calibri"/>
                        <a:cs typeface="Calibri"/>
                        <a:sym typeface="Calibri"/>
                      </a:endParaRPr>
                    </a:p>
                  </a:txBody>
                  <a:tcPr marL="91425" marR="91425" marT="91425" marB="91425">
                    <a:lnL w="9525" cap="flat" cmpd="sng">
                      <a:solidFill>
                        <a:srgbClr val="222268"/>
                      </a:solidFill>
                      <a:prstDash val="solid"/>
                      <a:round/>
                      <a:headEnd type="none" w="sm" len="sm"/>
                      <a:tailEnd type="none" w="sm" len="sm"/>
                    </a:lnL>
                    <a:lnR w="9525" cap="flat" cmpd="sng">
                      <a:solidFill>
                        <a:srgbClr val="222268"/>
                      </a:solidFill>
                      <a:prstDash val="solid"/>
                      <a:round/>
                      <a:headEnd type="none" w="sm" len="sm"/>
                      <a:tailEnd type="none" w="sm" len="sm"/>
                    </a:lnR>
                    <a:lnT w="9525" cap="flat" cmpd="sng">
                      <a:solidFill>
                        <a:srgbClr val="222268"/>
                      </a:solidFill>
                      <a:prstDash val="solid"/>
                      <a:round/>
                      <a:headEnd type="none" w="sm" len="sm"/>
                      <a:tailEnd type="none" w="sm" len="sm"/>
                    </a:lnT>
                    <a:lnB w="9525" cap="flat" cmpd="sng">
                      <a:solidFill>
                        <a:srgbClr val="222268"/>
                      </a:solidFill>
                      <a:prstDash val="solid"/>
                      <a:round/>
                      <a:headEnd type="none" w="sm" len="sm"/>
                      <a:tailEnd type="none" w="sm" len="sm"/>
                    </a:lnB>
                  </a:tcPr>
                </a:tc>
                <a:tc>
                  <a:txBody>
                    <a:bodyPr/>
                    <a:lstStyle/>
                    <a:p>
                      <a:pPr marL="0" lvl="0" indent="0" algn="ctr" rtl="0">
                        <a:spcBef>
                          <a:spcPts val="0"/>
                        </a:spcBef>
                        <a:spcAft>
                          <a:spcPts val="0"/>
                        </a:spcAft>
                        <a:buNone/>
                      </a:pPr>
                      <a:r>
                        <a:rPr lang="en-GB" sz="2000">
                          <a:solidFill>
                            <a:srgbClr val="222268"/>
                          </a:solidFill>
                          <a:latin typeface="Calibri"/>
                          <a:ea typeface="Calibri"/>
                          <a:cs typeface="Calibri"/>
                          <a:sym typeface="Calibri"/>
                        </a:rPr>
                        <a:t>Grooming</a:t>
                      </a:r>
                      <a:endParaRPr sz="2000">
                        <a:solidFill>
                          <a:srgbClr val="222268"/>
                        </a:solidFill>
                        <a:latin typeface="Calibri"/>
                        <a:ea typeface="Calibri"/>
                        <a:cs typeface="Calibri"/>
                        <a:sym typeface="Calibri"/>
                      </a:endParaRPr>
                    </a:p>
                  </a:txBody>
                  <a:tcPr marL="91425" marR="91425" marT="91425" marB="91425">
                    <a:lnL w="9525" cap="flat" cmpd="sng">
                      <a:solidFill>
                        <a:srgbClr val="222268"/>
                      </a:solidFill>
                      <a:prstDash val="solid"/>
                      <a:round/>
                      <a:headEnd type="none" w="sm" len="sm"/>
                      <a:tailEnd type="none" w="sm" len="sm"/>
                    </a:lnL>
                    <a:lnR w="9525" cap="flat" cmpd="sng">
                      <a:solidFill>
                        <a:srgbClr val="222268"/>
                      </a:solidFill>
                      <a:prstDash val="solid"/>
                      <a:round/>
                      <a:headEnd type="none" w="sm" len="sm"/>
                      <a:tailEnd type="none" w="sm" len="sm"/>
                    </a:lnR>
                    <a:lnT w="9525" cap="flat" cmpd="sng">
                      <a:solidFill>
                        <a:srgbClr val="222268"/>
                      </a:solidFill>
                      <a:prstDash val="solid"/>
                      <a:round/>
                      <a:headEnd type="none" w="sm" len="sm"/>
                      <a:tailEnd type="none" w="sm" len="sm"/>
                    </a:lnT>
                    <a:lnB w="9525" cap="flat" cmpd="sng">
                      <a:solidFill>
                        <a:srgbClr val="222268"/>
                      </a:solidFill>
                      <a:prstDash val="solid"/>
                      <a:round/>
                      <a:headEnd type="none" w="sm" len="sm"/>
                      <a:tailEnd type="none" w="sm" len="sm"/>
                    </a:lnB>
                  </a:tcPr>
                </a:tc>
                <a:tc>
                  <a:txBody>
                    <a:bodyPr/>
                    <a:lstStyle/>
                    <a:p>
                      <a:pPr marL="0" lvl="0" indent="0" algn="ctr" rtl="0">
                        <a:spcBef>
                          <a:spcPts val="0"/>
                        </a:spcBef>
                        <a:spcAft>
                          <a:spcPts val="0"/>
                        </a:spcAft>
                        <a:buNone/>
                      </a:pPr>
                      <a:r>
                        <a:rPr lang="en-GB" sz="2000">
                          <a:solidFill>
                            <a:srgbClr val="222268"/>
                          </a:solidFill>
                          <a:latin typeface="Calibri"/>
                          <a:ea typeface="Calibri"/>
                          <a:cs typeface="Calibri"/>
                          <a:sym typeface="Calibri"/>
                        </a:rPr>
                        <a:t>Inappropriate Content</a:t>
                      </a:r>
                      <a:endParaRPr sz="2000">
                        <a:solidFill>
                          <a:srgbClr val="222268"/>
                        </a:solidFill>
                        <a:latin typeface="Calibri"/>
                        <a:ea typeface="Calibri"/>
                        <a:cs typeface="Calibri"/>
                        <a:sym typeface="Calibri"/>
                      </a:endParaRPr>
                    </a:p>
                  </a:txBody>
                  <a:tcPr marL="91425" marR="91425" marT="91425" marB="91425">
                    <a:lnL w="9525" cap="flat" cmpd="sng">
                      <a:solidFill>
                        <a:srgbClr val="222268"/>
                      </a:solidFill>
                      <a:prstDash val="solid"/>
                      <a:round/>
                      <a:headEnd type="none" w="sm" len="sm"/>
                      <a:tailEnd type="none" w="sm" len="sm"/>
                    </a:lnL>
                    <a:lnR w="9525" cap="flat" cmpd="sng">
                      <a:solidFill>
                        <a:srgbClr val="222268"/>
                      </a:solidFill>
                      <a:prstDash val="solid"/>
                      <a:round/>
                      <a:headEnd type="none" w="sm" len="sm"/>
                      <a:tailEnd type="none" w="sm" len="sm"/>
                    </a:lnR>
                    <a:lnT w="9525" cap="flat" cmpd="sng">
                      <a:solidFill>
                        <a:srgbClr val="222268"/>
                      </a:solidFill>
                      <a:prstDash val="solid"/>
                      <a:round/>
                      <a:headEnd type="none" w="sm" len="sm"/>
                      <a:tailEnd type="none" w="sm" len="sm"/>
                    </a:lnT>
                    <a:lnB w="9525" cap="flat" cmpd="sng">
                      <a:solidFill>
                        <a:srgbClr val="222268"/>
                      </a:solidFill>
                      <a:prstDash val="solid"/>
                      <a:round/>
                      <a:headEnd type="none" w="sm" len="sm"/>
                      <a:tailEnd type="none" w="sm" len="sm"/>
                    </a:lnB>
                  </a:tcPr>
                </a:tc>
                <a:tc>
                  <a:txBody>
                    <a:bodyPr/>
                    <a:lstStyle/>
                    <a:p>
                      <a:pPr marL="0" lvl="0" indent="0" algn="ctr" rtl="0">
                        <a:spcBef>
                          <a:spcPts val="0"/>
                        </a:spcBef>
                        <a:spcAft>
                          <a:spcPts val="0"/>
                        </a:spcAft>
                        <a:buNone/>
                      </a:pPr>
                      <a:r>
                        <a:rPr lang="en-GB" sz="2000">
                          <a:solidFill>
                            <a:srgbClr val="222268"/>
                          </a:solidFill>
                          <a:latin typeface="Calibri"/>
                          <a:ea typeface="Calibri"/>
                          <a:cs typeface="Calibri"/>
                          <a:sym typeface="Calibri"/>
                        </a:rPr>
                        <a:t>Overuse &amp; Addiction</a:t>
                      </a:r>
                      <a:endParaRPr sz="2000">
                        <a:solidFill>
                          <a:srgbClr val="222268"/>
                        </a:solidFill>
                        <a:latin typeface="Calibri"/>
                        <a:ea typeface="Calibri"/>
                        <a:cs typeface="Calibri"/>
                        <a:sym typeface="Calibri"/>
                      </a:endParaRPr>
                    </a:p>
                  </a:txBody>
                  <a:tcPr marL="91425" marR="91425" marT="91425" marB="91425">
                    <a:lnL w="9525" cap="flat" cmpd="sng">
                      <a:solidFill>
                        <a:srgbClr val="222268"/>
                      </a:solidFill>
                      <a:prstDash val="solid"/>
                      <a:round/>
                      <a:headEnd type="none" w="sm" len="sm"/>
                      <a:tailEnd type="none" w="sm" len="sm"/>
                    </a:lnL>
                    <a:lnR w="9525" cap="flat" cmpd="sng">
                      <a:solidFill>
                        <a:srgbClr val="222268"/>
                      </a:solidFill>
                      <a:prstDash val="solid"/>
                      <a:round/>
                      <a:headEnd type="none" w="sm" len="sm"/>
                      <a:tailEnd type="none" w="sm" len="sm"/>
                    </a:lnR>
                    <a:lnT w="9525" cap="flat" cmpd="sng">
                      <a:solidFill>
                        <a:srgbClr val="222268"/>
                      </a:solidFill>
                      <a:prstDash val="solid"/>
                      <a:round/>
                      <a:headEnd type="none" w="sm" len="sm"/>
                      <a:tailEnd type="none" w="sm" len="sm"/>
                    </a:lnT>
                    <a:lnB w="9525" cap="flat" cmpd="sng">
                      <a:solidFill>
                        <a:srgbClr val="222268"/>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sz="2000">
                          <a:solidFill>
                            <a:srgbClr val="222268"/>
                          </a:solidFill>
                          <a:latin typeface="Calibri"/>
                          <a:ea typeface="Calibri"/>
                          <a:cs typeface="Calibri"/>
                          <a:sym typeface="Calibri"/>
                        </a:rPr>
                        <a:t>Viruses/Hacking</a:t>
                      </a:r>
                      <a:endParaRPr sz="2000">
                        <a:solidFill>
                          <a:srgbClr val="222268"/>
                        </a:solidFill>
                        <a:latin typeface="Calibri"/>
                        <a:ea typeface="Calibri"/>
                        <a:cs typeface="Calibri"/>
                        <a:sym typeface="Calibri"/>
                      </a:endParaRPr>
                    </a:p>
                  </a:txBody>
                  <a:tcPr marL="91425" marR="91425" marT="91425" marB="91425">
                    <a:lnL w="9525" cap="flat" cmpd="sng">
                      <a:solidFill>
                        <a:srgbClr val="222268"/>
                      </a:solidFill>
                      <a:prstDash val="solid"/>
                      <a:round/>
                      <a:headEnd type="none" w="sm" len="sm"/>
                      <a:tailEnd type="none" w="sm" len="sm"/>
                    </a:lnL>
                    <a:lnR w="9525" cap="flat" cmpd="sng">
                      <a:solidFill>
                        <a:srgbClr val="222268"/>
                      </a:solidFill>
                      <a:prstDash val="solid"/>
                      <a:round/>
                      <a:headEnd type="none" w="sm" len="sm"/>
                      <a:tailEnd type="none" w="sm" len="sm"/>
                    </a:lnR>
                    <a:lnT w="9525" cap="flat" cmpd="sng">
                      <a:solidFill>
                        <a:srgbClr val="222268"/>
                      </a:solidFill>
                      <a:prstDash val="solid"/>
                      <a:round/>
                      <a:headEnd type="none" w="sm" len="sm"/>
                      <a:tailEnd type="none" w="sm" len="sm"/>
                    </a:lnT>
                    <a:lnB w="9525" cap="flat" cmpd="sng">
                      <a:solidFill>
                        <a:srgbClr val="222268"/>
                      </a:solidFill>
                      <a:prstDash val="solid"/>
                      <a:round/>
                      <a:headEnd type="none" w="sm" len="sm"/>
                      <a:tailEnd type="none" w="sm" len="sm"/>
                    </a:lnB>
                  </a:tcPr>
                </a:tc>
                <a:tc>
                  <a:txBody>
                    <a:bodyPr/>
                    <a:lstStyle/>
                    <a:p>
                      <a:pPr marL="0" lvl="0" indent="0" algn="ctr" rtl="0">
                        <a:spcBef>
                          <a:spcPts val="0"/>
                        </a:spcBef>
                        <a:spcAft>
                          <a:spcPts val="0"/>
                        </a:spcAft>
                        <a:buNone/>
                      </a:pPr>
                      <a:r>
                        <a:rPr lang="en-GB" sz="2000">
                          <a:solidFill>
                            <a:srgbClr val="222268"/>
                          </a:solidFill>
                          <a:latin typeface="Calibri"/>
                          <a:ea typeface="Calibri"/>
                          <a:cs typeface="Calibri"/>
                          <a:sym typeface="Calibri"/>
                        </a:rPr>
                        <a:t>Online Reputation</a:t>
                      </a:r>
                      <a:endParaRPr sz="2000">
                        <a:solidFill>
                          <a:srgbClr val="222268"/>
                        </a:solidFill>
                        <a:latin typeface="Calibri"/>
                        <a:ea typeface="Calibri"/>
                        <a:cs typeface="Calibri"/>
                        <a:sym typeface="Calibri"/>
                      </a:endParaRPr>
                    </a:p>
                  </a:txBody>
                  <a:tcPr marL="91425" marR="91425" marT="91425" marB="91425">
                    <a:lnL w="9525" cap="flat" cmpd="sng">
                      <a:solidFill>
                        <a:srgbClr val="222268"/>
                      </a:solidFill>
                      <a:prstDash val="solid"/>
                      <a:round/>
                      <a:headEnd type="none" w="sm" len="sm"/>
                      <a:tailEnd type="none" w="sm" len="sm"/>
                    </a:lnL>
                    <a:lnR w="9525" cap="flat" cmpd="sng">
                      <a:solidFill>
                        <a:srgbClr val="222268"/>
                      </a:solidFill>
                      <a:prstDash val="solid"/>
                      <a:round/>
                      <a:headEnd type="none" w="sm" len="sm"/>
                      <a:tailEnd type="none" w="sm" len="sm"/>
                    </a:lnR>
                    <a:lnT w="9525" cap="flat" cmpd="sng">
                      <a:solidFill>
                        <a:srgbClr val="222268"/>
                      </a:solidFill>
                      <a:prstDash val="solid"/>
                      <a:round/>
                      <a:headEnd type="none" w="sm" len="sm"/>
                      <a:tailEnd type="none" w="sm" len="sm"/>
                    </a:lnT>
                    <a:lnB w="9525" cap="flat" cmpd="sng">
                      <a:solidFill>
                        <a:srgbClr val="222268"/>
                      </a:solidFill>
                      <a:prstDash val="solid"/>
                      <a:round/>
                      <a:headEnd type="none" w="sm" len="sm"/>
                      <a:tailEnd type="none" w="sm" len="sm"/>
                    </a:lnB>
                  </a:tcPr>
                </a:tc>
                <a:tc>
                  <a:txBody>
                    <a:bodyPr/>
                    <a:lstStyle/>
                    <a:p>
                      <a:pPr marL="0" lvl="0" indent="0" algn="ctr" rtl="0">
                        <a:spcBef>
                          <a:spcPts val="0"/>
                        </a:spcBef>
                        <a:spcAft>
                          <a:spcPts val="0"/>
                        </a:spcAft>
                        <a:buNone/>
                      </a:pPr>
                      <a:r>
                        <a:rPr lang="en-GB" sz="2000">
                          <a:solidFill>
                            <a:srgbClr val="222268"/>
                          </a:solidFill>
                          <a:latin typeface="Calibri"/>
                          <a:ea typeface="Calibri"/>
                          <a:cs typeface="Calibri"/>
                          <a:sym typeface="Calibri"/>
                        </a:rPr>
                        <a:t>Losing Control of Photos/Videos</a:t>
                      </a:r>
                      <a:endParaRPr sz="2000">
                        <a:solidFill>
                          <a:srgbClr val="222268"/>
                        </a:solidFill>
                        <a:latin typeface="Calibri"/>
                        <a:ea typeface="Calibri"/>
                        <a:cs typeface="Calibri"/>
                        <a:sym typeface="Calibri"/>
                      </a:endParaRPr>
                    </a:p>
                  </a:txBody>
                  <a:tcPr marL="91425" marR="91425" marT="91425" marB="91425">
                    <a:lnL w="9525" cap="flat" cmpd="sng">
                      <a:solidFill>
                        <a:srgbClr val="222268"/>
                      </a:solidFill>
                      <a:prstDash val="solid"/>
                      <a:round/>
                      <a:headEnd type="none" w="sm" len="sm"/>
                      <a:tailEnd type="none" w="sm" len="sm"/>
                    </a:lnL>
                    <a:lnR w="9525" cap="flat" cmpd="sng">
                      <a:solidFill>
                        <a:srgbClr val="222268"/>
                      </a:solidFill>
                      <a:prstDash val="solid"/>
                      <a:round/>
                      <a:headEnd type="none" w="sm" len="sm"/>
                      <a:tailEnd type="none" w="sm" len="sm"/>
                    </a:lnR>
                    <a:lnT w="9525" cap="flat" cmpd="sng">
                      <a:solidFill>
                        <a:srgbClr val="222268"/>
                      </a:solidFill>
                      <a:prstDash val="solid"/>
                      <a:round/>
                      <a:headEnd type="none" w="sm" len="sm"/>
                      <a:tailEnd type="none" w="sm" len="sm"/>
                    </a:lnT>
                    <a:lnB w="9525" cap="flat" cmpd="sng">
                      <a:solidFill>
                        <a:srgbClr val="222268"/>
                      </a:solidFill>
                      <a:prstDash val="solid"/>
                      <a:round/>
                      <a:headEnd type="none" w="sm" len="sm"/>
                      <a:tailEnd type="none" w="sm" len="sm"/>
                    </a:lnB>
                  </a:tcPr>
                </a:tc>
                <a:tc>
                  <a:txBody>
                    <a:bodyPr/>
                    <a:lstStyle/>
                    <a:p>
                      <a:pPr marL="0" lvl="0" indent="0" algn="ctr" rtl="0">
                        <a:spcBef>
                          <a:spcPts val="0"/>
                        </a:spcBef>
                        <a:spcAft>
                          <a:spcPts val="0"/>
                        </a:spcAft>
                        <a:buNone/>
                      </a:pPr>
                      <a:endParaRPr sz="2000">
                        <a:solidFill>
                          <a:srgbClr val="FF0000"/>
                        </a:solidFill>
                        <a:latin typeface="Calibri"/>
                        <a:ea typeface="Calibri"/>
                        <a:cs typeface="Calibri"/>
                        <a:sym typeface="Calibri"/>
                      </a:endParaRPr>
                    </a:p>
                  </a:txBody>
                  <a:tcPr marL="91425" marR="91425" marT="91425" marB="91425">
                    <a:lnL w="9525" cap="flat" cmpd="sng">
                      <a:solidFill>
                        <a:srgbClr val="222268"/>
                      </a:solidFill>
                      <a:prstDash val="solid"/>
                      <a:round/>
                      <a:headEnd type="none" w="sm" len="sm"/>
                      <a:tailEnd type="none" w="sm" len="sm"/>
                    </a:lnL>
                    <a:lnR w="9525" cap="flat" cmpd="sng">
                      <a:solidFill>
                        <a:srgbClr val="222268"/>
                      </a:solidFill>
                      <a:prstDash val="solid"/>
                      <a:round/>
                      <a:headEnd type="none" w="sm" len="sm"/>
                      <a:tailEnd type="none" w="sm" len="sm"/>
                    </a:lnR>
                    <a:lnT w="9525" cap="flat" cmpd="sng">
                      <a:solidFill>
                        <a:srgbClr val="222268"/>
                      </a:solidFill>
                      <a:prstDash val="solid"/>
                      <a:round/>
                      <a:headEnd type="none" w="sm" len="sm"/>
                      <a:tailEnd type="none" w="sm" len="sm"/>
                    </a:lnT>
                    <a:lnB w="9525" cap="flat" cmpd="sng">
                      <a:solidFill>
                        <a:srgbClr val="222268"/>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1"/>
        <p:cNvGrpSpPr/>
        <p:nvPr/>
      </p:nvGrpSpPr>
      <p:grpSpPr>
        <a:xfrm>
          <a:off x="0" y="0"/>
          <a:ext cx="0" cy="0"/>
          <a:chOff x="0" y="0"/>
          <a:chExt cx="0" cy="0"/>
        </a:xfrm>
      </p:grpSpPr>
      <p:sp>
        <p:nvSpPr>
          <p:cNvPr id="122" name="Google Shape;122;p29"/>
          <p:cNvSpPr txBox="1"/>
          <p:nvPr/>
        </p:nvSpPr>
        <p:spPr>
          <a:xfrm>
            <a:off x="169225" y="1266100"/>
            <a:ext cx="59541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School vs Home</a:t>
            </a:r>
            <a:endParaRPr sz="4000" b="1">
              <a:solidFill>
                <a:srgbClr val="252B58"/>
              </a:solidFill>
              <a:latin typeface="Calibri"/>
              <a:ea typeface="Calibri"/>
              <a:cs typeface="Calibri"/>
              <a:sym typeface="Calibri"/>
            </a:endParaRPr>
          </a:p>
        </p:txBody>
      </p:sp>
      <p:graphicFrame>
        <p:nvGraphicFramePr>
          <p:cNvPr id="123" name="Google Shape;123;p29"/>
          <p:cNvGraphicFramePr/>
          <p:nvPr/>
        </p:nvGraphicFramePr>
        <p:xfrm>
          <a:off x="309575" y="1945825"/>
          <a:ext cx="3000000" cy="3000000"/>
        </p:xfrm>
        <a:graphic>
          <a:graphicData uri="http://schemas.openxmlformats.org/drawingml/2006/table">
            <a:tbl>
              <a:tblPr>
                <a:noFill/>
                <a:tableStyleId>{A2A54723-A032-4EC4-85DD-DF4EA6FFDB78}</a:tableStyleId>
              </a:tblPr>
              <a:tblGrid>
                <a:gridCol w="3815950">
                  <a:extLst>
                    <a:ext uri="{9D8B030D-6E8A-4147-A177-3AD203B41FA5}">
                      <a16:colId xmlns:a16="http://schemas.microsoft.com/office/drawing/2014/main" val="20000"/>
                    </a:ext>
                  </a:extLst>
                </a:gridCol>
                <a:gridCol w="3560825">
                  <a:extLst>
                    <a:ext uri="{9D8B030D-6E8A-4147-A177-3AD203B41FA5}">
                      <a16:colId xmlns:a16="http://schemas.microsoft.com/office/drawing/2014/main" val="20001"/>
                    </a:ext>
                  </a:extLst>
                </a:gridCol>
              </a:tblGrid>
              <a:tr h="476500">
                <a:tc>
                  <a:txBody>
                    <a:bodyPr/>
                    <a:lstStyle/>
                    <a:p>
                      <a:pPr marL="0" lvl="0" indent="0" algn="l" rtl="0">
                        <a:spcBef>
                          <a:spcPts val="0"/>
                        </a:spcBef>
                        <a:spcAft>
                          <a:spcPts val="0"/>
                        </a:spcAft>
                        <a:buNone/>
                      </a:pPr>
                      <a:r>
                        <a:rPr lang="en-GB" sz="2000" b="1">
                          <a:solidFill>
                            <a:schemeClr val="dk1"/>
                          </a:solidFill>
                          <a:latin typeface="Calibri"/>
                          <a:ea typeface="Calibri"/>
                          <a:cs typeface="Calibri"/>
                          <a:sym typeface="Calibri"/>
                        </a:rPr>
                        <a:t>School</a:t>
                      </a:r>
                      <a:endParaRPr sz="2000" b="1">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tc>
                  <a:txBody>
                    <a:bodyPr/>
                    <a:lstStyle/>
                    <a:p>
                      <a:pPr marL="0" lvl="0" indent="0" algn="l" rtl="0">
                        <a:spcBef>
                          <a:spcPts val="0"/>
                        </a:spcBef>
                        <a:spcAft>
                          <a:spcPts val="0"/>
                        </a:spcAft>
                        <a:buNone/>
                      </a:pPr>
                      <a:r>
                        <a:rPr lang="en-GB" sz="2000" b="1">
                          <a:solidFill>
                            <a:schemeClr val="dk1"/>
                          </a:solidFill>
                          <a:latin typeface="Calibri"/>
                          <a:ea typeface="Calibri"/>
                          <a:cs typeface="Calibri"/>
                          <a:sym typeface="Calibri"/>
                        </a:rPr>
                        <a:t>Home</a:t>
                      </a:r>
                      <a:endParaRPr sz="2000" b="1">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extLst>
                  <a:ext uri="{0D108BD9-81ED-4DB2-BD59-A6C34878D82A}">
                    <a16:rowId xmlns:a16="http://schemas.microsoft.com/office/drawing/2014/main" val="10000"/>
                  </a:ext>
                </a:extLst>
              </a:tr>
              <a:tr h="476500">
                <a:tc>
                  <a:txBody>
                    <a:bodyPr/>
                    <a:lstStyle/>
                    <a:p>
                      <a:pPr marL="0" lvl="0" indent="0" algn="l" rtl="0">
                        <a:spcBef>
                          <a:spcPts val="0"/>
                        </a:spcBef>
                        <a:spcAft>
                          <a:spcPts val="0"/>
                        </a:spcAft>
                        <a:buNone/>
                      </a:pPr>
                      <a:r>
                        <a:rPr lang="en-GB" sz="2000">
                          <a:solidFill>
                            <a:schemeClr val="dk1"/>
                          </a:solidFill>
                          <a:latin typeface="Calibri"/>
                          <a:ea typeface="Calibri"/>
                          <a:cs typeface="Calibri"/>
                          <a:sym typeface="Calibri"/>
                        </a:rPr>
                        <a:t>Acceptable use policies</a:t>
                      </a:r>
                      <a:endParaRPr sz="2000">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tc>
                  <a:txBody>
                    <a:bodyPr/>
                    <a:lstStyle/>
                    <a:p>
                      <a:pPr marL="0" lvl="0" indent="0" algn="l" rtl="0">
                        <a:spcBef>
                          <a:spcPts val="0"/>
                        </a:spcBef>
                        <a:spcAft>
                          <a:spcPts val="0"/>
                        </a:spcAft>
                        <a:buNone/>
                      </a:pPr>
                      <a:r>
                        <a:rPr lang="en-GB" sz="2000">
                          <a:solidFill>
                            <a:schemeClr val="dk1"/>
                          </a:solidFill>
                          <a:latin typeface="Calibri"/>
                          <a:ea typeface="Calibri"/>
                          <a:cs typeface="Calibri"/>
                          <a:sym typeface="Calibri"/>
                        </a:rPr>
                        <a:t>Agreements?</a:t>
                      </a:r>
                      <a:endParaRPr sz="2000">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extLst>
                  <a:ext uri="{0D108BD9-81ED-4DB2-BD59-A6C34878D82A}">
                    <a16:rowId xmlns:a16="http://schemas.microsoft.com/office/drawing/2014/main" val="10001"/>
                  </a:ext>
                </a:extLst>
              </a:tr>
              <a:tr h="1120450">
                <a:tc>
                  <a:txBody>
                    <a:bodyPr/>
                    <a:lstStyle/>
                    <a:p>
                      <a:pPr marL="0" lvl="0" indent="0" algn="l" rtl="0">
                        <a:spcBef>
                          <a:spcPts val="0"/>
                        </a:spcBef>
                        <a:spcAft>
                          <a:spcPts val="0"/>
                        </a:spcAft>
                        <a:buNone/>
                      </a:pPr>
                      <a:r>
                        <a:rPr lang="en-GB" sz="2000">
                          <a:solidFill>
                            <a:schemeClr val="dk1"/>
                          </a:solidFill>
                          <a:latin typeface="Calibri"/>
                          <a:ea typeface="Calibri"/>
                          <a:cs typeface="Calibri"/>
                          <a:sym typeface="Calibri"/>
                        </a:rPr>
                        <a:t>Internet safety policies</a:t>
                      </a:r>
                      <a:endParaRPr sz="2000">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tc>
                  <a:txBody>
                    <a:bodyPr/>
                    <a:lstStyle/>
                    <a:p>
                      <a:pPr marL="0" lvl="0" indent="0" algn="l" rtl="0">
                        <a:spcBef>
                          <a:spcPts val="0"/>
                        </a:spcBef>
                        <a:spcAft>
                          <a:spcPts val="0"/>
                        </a:spcAft>
                        <a:buNone/>
                      </a:pPr>
                      <a:r>
                        <a:rPr lang="en-GB" sz="2000">
                          <a:solidFill>
                            <a:schemeClr val="dk1"/>
                          </a:solidFill>
                          <a:latin typeface="Calibri"/>
                          <a:ea typeface="Calibri"/>
                          <a:cs typeface="Calibri"/>
                          <a:sym typeface="Calibri"/>
                        </a:rPr>
                        <a:t>Do you regularly discuss how they use the internet?</a:t>
                      </a:r>
                      <a:endParaRPr sz="2000">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extLst>
                  <a:ext uri="{0D108BD9-81ED-4DB2-BD59-A6C34878D82A}">
                    <a16:rowId xmlns:a16="http://schemas.microsoft.com/office/drawing/2014/main" val="10002"/>
                  </a:ext>
                </a:extLst>
              </a:tr>
              <a:tr h="1120450">
                <a:tc>
                  <a:txBody>
                    <a:bodyPr/>
                    <a:lstStyle/>
                    <a:p>
                      <a:pPr marL="0" lvl="0" indent="0" algn="l" rtl="0">
                        <a:spcBef>
                          <a:spcPts val="0"/>
                        </a:spcBef>
                        <a:spcAft>
                          <a:spcPts val="0"/>
                        </a:spcAft>
                        <a:buNone/>
                      </a:pPr>
                      <a:r>
                        <a:rPr lang="en-GB" sz="2000">
                          <a:solidFill>
                            <a:schemeClr val="dk1"/>
                          </a:solidFill>
                          <a:latin typeface="Calibri"/>
                          <a:ea typeface="Calibri"/>
                          <a:cs typeface="Calibri"/>
                          <a:sym typeface="Calibri"/>
                        </a:rPr>
                        <a:t>Digital Literacy lessons</a:t>
                      </a:r>
                      <a:endParaRPr sz="2000">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tc>
                  <a:txBody>
                    <a:bodyPr/>
                    <a:lstStyle/>
                    <a:p>
                      <a:pPr marL="0" lvl="0" indent="0" algn="l" rtl="0">
                        <a:spcBef>
                          <a:spcPts val="0"/>
                        </a:spcBef>
                        <a:spcAft>
                          <a:spcPts val="0"/>
                        </a:spcAft>
                        <a:buNone/>
                      </a:pPr>
                      <a:r>
                        <a:rPr lang="en-GB" sz="2000">
                          <a:solidFill>
                            <a:schemeClr val="dk1"/>
                          </a:solidFill>
                          <a:latin typeface="Calibri"/>
                          <a:ea typeface="Calibri"/>
                          <a:cs typeface="Calibri"/>
                          <a:sym typeface="Calibri"/>
                        </a:rPr>
                        <a:t>Do you manage how the internet is accessed on all devices?</a:t>
                      </a:r>
                      <a:endParaRPr sz="2000">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extLst>
                  <a:ext uri="{0D108BD9-81ED-4DB2-BD59-A6C34878D82A}">
                    <a16:rowId xmlns:a16="http://schemas.microsoft.com/office/drawing/2014/main" val="10003"/>
                  </a:ext>
                </a:extLst>
              </a:tr>
              <a:tr h="1120450">
                <a:tc>
                  <a:txBody>
                    <a:bodyPr/>
                    <a:lstStyle/>
                    <a:p>
                      <a:pPr marL="0" lvl="0" indent="0" algn="l" rtl="0">
                        <a:spcBef>
                          <a:spcPts val="0"/>
                        </a:spcBef>
                        <a:spcAft>
                          <a:spcPts val="0"/>
                        </a:spcAft>
                        <a:buNone/>
                      </a:pPr>
                      <a:r>
                        <a:rPr lang="en-GB" sz="2000">
                          <a:solidFill>
                            <a:schemeClr val="dk1"/>
                          </a:solidFill>
                          <a:latin typeface="Calibri"/>
                          <a:ea typeface="Calibri"/>
                          <a:cs typeface="Calibri"/>
                          <a:sym typeface="Calibri"/>
                        </a:rPr>
                        <a:t>Use of proxy server or filter to manage internet access</a:t>
                      </a:r>
                      <a:endParaRPr sz="2000">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tc>
                  <a:txBody>
                    <a:bodyPr/>
                    <a:lstStyle/>
                    <a:p>
                      <a:pPr marL="0" lvl="0" indent="0" algn="l" rtl="0">
                        <a:spcBef>
                          <a:spcPts val="0"/>
                        </a:spcBef>
                        <a:spcAft>
                          <a:spcPts val="0"/>
                        </a:spcAft>
                        <a:buNone/>
                      </a:pPr>
                      <a:endParaRPr sz="2000">
                        <a:solidFill>
                          <a:schemeClr val="dk1"/>
                        </a:solidFill>
                        <a:latin typeface="Calibri"/>
                        <a:ea typeface="Calibri"/>
                        <a:cs typeface="Calibri"/>
                        <a:sym typeface="Calibri"/>
                      </a:endParaRPr>
                    </a:p>
                  </a:txBody>
                  <a:tcPr marL="91425" marR="91425" marT="91425" marB="91425">
                    <a:lnL w="9525" cap="flat" cmpd="sng">
                      <a:solidFill>
                        <a:srgbClr val="252B58"/>
                      </a:solidFill>
                      <a:prstDash val="solid"/>
                      <a:round/>
                      <a:headEnd type="none" w="sm" len="sm"/>
                      <a:tailEnd type="none" w="sm" len="sm"/>
                    </a:lnL>
                    <a:lnR w="9525" cap="flat" cmpd="sng">
                      <a:solidFill>
                        <a:srgbClr val="252B58"/>
                      </a:solidFill>
                      <a:prstDash val="solid"/>
                      <a:round/>
                      <a:headEnd type="none" w="sm" len="sm"/>
                      <a:tailEnd type="none" w="sm" len="sm"/>
                    </a:lnR>
                    <a:lnT w="9525" cap="flat" cmpd="sng">
                      <a:solidFill>
                        <a:srgbClr val="252B58"/>
                      </a:solidFill>
                      <a:prstDash val="solid"/>
                      <a:round/>
                      <a:headEnd type="none" w="sm" len="sm"/>
                      <a:tailEnd type="none" w="sm" len="sm"/>
                    </a:lnT>
                    <a:lnB w="9525" cap="flat" cmpd="sng">
                      <a:solidFill>
                        <a:srgbClr val="252B58"/>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7"/>
        <p:cNvGrpSpPr/>
        <p:nvPr/>
      </p:nvGrpSpPr>
      <p:grpSpPr>
        <a:xfrm>
          <a:off x="0" y="0"/>
          <a:ext cx="0" cy="0"/>
          <a:chOff x="0" y="0"/>
          <a:chExt cx="0" cy="0"/>
        </a:xfrm>
      </p:grpSpPr>
      <p:sp>
        <p:nvSpPr>
          <p:cNvPr id="128" name="Google Shape;128;p30"/>
          <p:cNvSpPr txBox="1"/>
          <p:nvPr/>
        </p:nvSpPr>
        <p:spPr>
          <a:xfrm>
            <a:off x="169225" y="1266100"/>
            <a:ext cx="8085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Which apps are your children using?</a:t>
            </a:r>
            <a:endParaRPr sz="4000" b="1">
              <a:solidFill>
                <a:srgbClr val="252B58"/>
              </a:solidFill>
              <a:latin typeface="Calibri"/>
              <a:ea typeface="Calibri"/>
              <a:cs typeface="Calibri"/>
              <a:sym typeface="Calibri"/>
            </a:endParaRPr>
          </a:p>
        </p:txBody>
      </p:sp>
      <p:sp>
        <p:nvSpPr>
          <p:cNvPr id="129" name="Google Shape;129;p30"/>
          <p:cNvSpPr txBox="1"/>
          <p:nvPr/>
        </p:nvSpPr>
        <p:spPr>
          <a:xfrm>
            <a:off x="169225" y="2066500"/>
            <a:ext cx="7834200" cy="3540300"/>
          </a:xfrm>
          <a:prstGeom prst="rect">
            <a:avLst/>
          </a:prstGeom>
          <a:noFill/>
          <a:ln>
            <a:noFill/>
          </a:ln>
        </p:spPr>
        <p:txBody>
          <a:bodyPr spcFirstLastPara="1" wrap="square" lIns="91425" tIns="91425" rIns="91425" bIns="91425" anchor="t" anchorCtr="0">
            <a:spAutoFit/>
          </a:bodyPr>
          <a:lstStyle/>
          <a:p>
            <a:pPr marL="457200" lvl="0" indent="-444500" algn="l" rtl="0">
              <a:spcBef>
                <a:spcPts val="0"/>
              </a:spcBef>
              <a:spcAft>
                <a:spcPts val="0"/>
              </a:spcAft>
              <a:buSzPts val="3400"/>
              <a:buFont typeface="Calibri"/>
              <a:buChar char="●"/>
            </a:pPr>
            <a:r>
              <a:rPr lang="en-GB" sz="3400">
                <a:latin typeface="Calibri"/>
                <a:ea typeface="Calibri"/>
                <a:cs typeface="Calibri"/>
                <a:sym typeface="Calibri"/>
              </a:rPr>
              <a:t>Which apps do they regularly use?</a:t>
            </a:r>
            <a:endParaRPr sz="3400">
              <a:latin typeface="Calibri"/>
              <a:ea typeface="Calibri"/>
              <a:cs typeface="Calibri"/>
              <a:sym typeface="Calibri"/>
            </a:endParaRPr>
          </a:p>
          <a:p>
            <a:pPr marL="457200" lvl="0" indent="-444500" algn="l" rtl="0">
              <a:spcBef>
                <a:spcPts val="0"/>
              </a:spcBef>
              <a:spcAft>
                <a:spcPts val="0"/>
              </a:spcAft>
              <a:buSzPts val="3400"/>
              <a:buFont typeface="Calibri"/>
              <a:buChar char="●"/>
            </a:pPr>
            <a:r>
              <a:rPr lang="en-GB" sz="3400">
                <a:latin typeface="Calibri"/>
                <a:ea typeface="Calibri"/>
                <a:cs typeface="Calibri"/>
                <a:sym typeface="Calibri"/>
              </a:rPr>
              <a:t>Do you know the age restrictions?</a:t>
            </a:r>
            <a:endParaRPr sz="3400">
              <a:latin typeface="Calibri"/>
              <a:ea typeface="Calibri"/>
              <a:cs typeface="Calibri"/>
              <a:sym typeface="Calibri"/>
            </a:endParaRPr>
          </a:p>
          <a:p>
            <a:pPr marL="457200" lvl="0" indent="-444500" algn="l" rtl="0">
              <a:spcBef>
                <a:spcPts val="0"/>
              </a:spcBef>
              <a:spcAft>
                <a:spcPts val="0"/>
              </a:spcAft>
              <a:buSzPts val="3400"/>
              <a:buFont typeface="Calibri"/>
              <a:buChar char="●"/>
            </a:pPr>
            <a:r>
              <a:rPr lang="en-GB" sz="3400">
                <a:latin typeface="Calibri"/>
                <a:ea typeface="Calibri"/>
                <a:cs typeface="Calibri"/>
                <a:sym typeface="Calibri"/>
              </a:rPr>
              <a:t>Are you aware of any issues?</a:t>
            </a:r>
            <a:endParaRPr sz="3400">
              <a:latin typeface="Calibri"/>
              <a:ea typeface="Calibri"/>
              <a:cs typeface="Calibri"/>
              <a:sym typeface="Calibri"/>
            </a:endParaRPr>
          </a:p>
          <a:p>
            <a:pPr marL="457200" lvl="0" indent="-444500" algn="l" rtl="0">
              <a:spcBef>
                <a:spcPts val="0"/>
              </a:spcBef>
              <a:spcAft>
                <a:spcPts val="0"/>
              </a:spcAft>
              <a:buSzPts val="3400"/>
              <a:buFont typeface="Calibri"/>
              <a:buChar char="●"/>
            </a:pPr>
            <a:r>
              <a:rPr lang="en-GB" sz="3400">
                <a:latin typeface="Calibri"/>
                <a:ea typeface="Calibri"/>
                <a:cs typeface="Calibri"/>
                <a:sym typeface="Calibri"/>
              </a:rPr>
              <a:t>Do you know how to keep them safe when they are online?</a:t>
            </a:r>
            <a:endParaRPr sz="3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130" name="Google Shape;130;p30"/>
          <p:cNvPicPr preferRelativeResize="0"/>
          <p:nvPr/>
        </p:nvPicPr>
        <p:blipFill>
          <a:blip r:embed="rId4">
            <a:alphaModFix/>
          </a:blip>
          <a:stretch>
            <a:fillRect/>
          </a:stretch>
        </p:blipFill>
        <p:spPr>
          <a:xfrm>
            <a:off x="247699" y="4872075"/>
            <a:ext cx="7755848" cy="13476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34"/>
        <p:cNvGrpSpPr/>
        <p:nvPr/>
      </p:nvGrpSpPr>
      <p:grpSpPr>
        <a:xfrm>
          <a:off x="0" y="0"/>
          <a:ext cx="0" cy="0"/>
          <a:chOff x="0" y="0"/>
          <a:chExt cx="0" cy="0"/>
        </a:xfrm>
      </p:grpSpPr>
      <p:sp>
        <p:nvSpPr>
          <p:cNvPr id="135" name="Google Shape;135;p31"/>
          <p:cNvSpPr txBox="1"/>
          <p:nvPr/>
        </p:nvSpPr>
        <p:spPr>
          <a:xfrm>
            <a:off x="169225" y="1266100"/>
            <a:ext cx="74064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Which apps are you using?</a:t>
            </a:r>
            <a:endParaRPr sz="4000" b="1">
              <a:solidFill>
                <a:srgbClr val="252B58"/>
              </a:solidFill>
              <a:latin typeface="Calibri"/>
              <a:ea typeface="Calibri"/>
              <a:cs typeface="Calibri"/>
              <a:sym typeface="Calibri"/>
            </a:endParaRPr>
          </a:p>
        </p:txBody>
      </p:sp>
      <p:pic>
        <p:nvPicPr>
          <p:cNvPr id="136" name="Google Shape;136;p31"/>
          <p:cNvPicPr preferRelativeResize="0"/>
          <p:nvPr/>
        </p:nvPicPr>
        <p:blipFill rotWithShape="1">
          <a:blip r:embed="rId4">
            <a:alphaModFix/>
          </a:blip>
          <a:srcRect l="22828" t="18284" r="25253" b="19418"/>
          <a:stretch/>
        </p:blipFill>
        <p:spPr>
          <a:xfrm>
            <a:off x="276750" y="2066500"/>
            <a:ext cx="800400" cy="800400"/>
          </a:xfrm>
          <a:prstGeom prst="rect">
            <a:avLst/>
          </a:prstGeom>
          <a:noFill/>
          <a:ln>
            <a:noFill/>
          </a:ln>
        </p:spPr>
      </p:pic>
      <p:pic>
        <p:nvPicPr>
          <p:cNvPr id="137" name="Google Shape;137;p31"/>
          <p:cNvPicPr preferRelativeResize="0"/>
          <p:nvPr/>
        </p:nvPicPr>
        <p:blipFill>
          <a:blip r:embed="rId5">
            <a:alphaModFix/>
          </a:blip>
          <a:stretch>
            <a:fillRect/>
          </a:stretch>
        </p:blipFill>
        <p:spPr>
          <a:xfrm>
            <a:off x="256050" y="3322550"/>
            <a:ext cx="841798" cy="800400"/>
          </a:xfrm>
          <a:prstGeom prst="rect">
            <a:avLst/>
          </a:prstGeom>
          <a:noFill/>
          <a:ln>
            <a:noFill/>
          </a:ln>
        </p:spPr>
      </p:pic>
      <p:pic>
        <p:nvPicPr>
          <p:cNvPr id="138" name="Google Shape;138;p31"/>
          <p:cNvPicPr preferRelativeResize="0"/>
          <p:nvPr/>
        </p:nvPicPr>
        <p:blipFill rotWithShape="1">
          <a:blip r:embed="rId6">
            <a:alphaModFix/>
          </a:blip>
          <a:srcRect l="7474" t="17057" r="22731" b="12747"/>
          <a:stretch/>
        </p:blipFill>
        <p:spPr>
          <a:xfrm>
            <a:off x="343775" y="4731675"/>
            <a:ext cx="841800" cy="800402"/>
          </a:xfrm>
          <a:prstGeom prst="rect">
            <a:avLst/>
          </a:prstGeom>
          <a:noFill/>
          <a:ln>
            <a:noFill/>
          </a:ln>
        </p:spPr>
      </p:pic>
      <p:pic>
        <p:nvPicPr>
          <p:cNvPr id="139" name="Google Shape;139;p31"/>
          <p:cNvPicPr preferRelativeResize="0"/>
          <p:nvPr/>
        </p:nvPicPr>
        <p:blipFill>
          <a:blip r:embed="rId7">
            <a:alphaModFix/>
          </a:blip>
          <a:stretch>
            <a:fillRect/>
          </a:stretch>
        </p:blipFill>
        <p:spPr>
          <a:xfrm>
            <a:off x="3231325" y="2096420"/>
            <a:ext cx="614075" cy="614062"/>
          </a:xfrm>
          <a:prstGeom prst="rect">
            <a:avLst/>
          </a:prstGeom>
          <a:noFill/>
          <a:ln>
            <a:noFill/>
          </a:ln>
        </p:spPr>
      </p:pic>
      <p:pic>
        <p:nvPicPr>
          <p:cNvPr id="140" name="Google Shape;140;p31"/>
          <p:cNvPicPr preferRelativeResize="0"/>
          <p:nvPr/>
        </p:nvPicPr>
        <p:blipFill>
          <a:blip r:embed="rId8">
            <a:alphaModFix/>
          </a:blip>
          <a:stretch>
            <a:fillRect/>
          </a:stretch>
        </p:blipFill>
        <p:spPr>
          <a:xfrm>
            <a:off x="3201404" y="3399098"/>
            <a:ext cx="841800" cy="841783"/>
          </a:xfrm>
          <a:prstGeom prst="rect">
            <a:avLst/>
          </a:prstGeom>
          <a:noFill/>
          <a:ln>
            <a:noFill/>
          </a:ln>
        </p:spPr>
      </p:pic>
      <p:pic>
        <p:nvPicPr>
          <p:cNvPr id="141" name="Google Shape;141;p31"/>
          <p:cNvPicPr preferRelativeResize="0"/>
          <p:nvPr/>
        </p:nvPicPr>
        <p:blipFill>
          <a:blip r:embed="rId9">
            <a:alphaModFix/>
          </a:blip>
          <a:stretch>
            <a:fillRect/>
          </a:stretch>
        </p:blipFill>
        <p:spPr>
          <a:xfrm>
            <a:off x="3152302" y="4761625"/>
            <a:ext cx="931575" cy="931575"/>
          </a:xfrm>
          <a:prstGeom prst="rect">
            <a:avLst/>
          </a:prstGeom>
          <a:noFill/>
          <a:ln>
            <a:noFill/>
          </a:ln>
        </p:spPr>
      </p:pic>
      <p:pic>
        <p:nvPicPr>
          <p:cNvPr id="142" name="Google Shape;142;p31"/>
          <p:cNvPicPr preferRelativeResize="0"/>
          <p:nvPr/>
        </p:nvPicPr>
        <p:blipFill>
          <a:blip r:embed="rId10">
            <a:alphaModFix/>
          </a:blip>
          <a:stretch>
            <a:fillRect/>
          </a:stretch>
        </p:blipFill>
        <p:spPr>
          <a:xfrm>
            <a:off x="5951675" y="2096425"/>
            <a:ext cx="800400" cy="800400"/>
          </a:xfrm>
          <a:prstGeom prst="rect">
            <a:avLst/>
          </a:prstGeom>
          <a:noFill/>
          <a:ln>
            <a:noFill/>
          </a:ln>
        </p:spPr>
      </p:pic>
      <p:pic>
        <p:nvPicPr>
          <p:cNvPr id="143" name="Google Shape;143;p31"/>
          <p:cNvPicPr preferRelativeResize="0"/>
          <p:nvPr/>
        </p:nvPicPr>
        <p:blipFill rotWithShape="1">
          <a:blip r:embed="rId11">
            <a:alphaModFix/>
          </a:blip>
          <a:srcRect l="13985" t="16954" r="15769" b="16347"/>
          <a:stretch/>
        </p:blipFill>
        <p:spPr>
          <a:xfrm>
            <a:off x="5930975" y="4773663"/>
            <a:ext cx="841800" cy="799284"/>
          </a:xfrm>
          <a:prstGeom prst="rect">
            <a:avLst/>
          </a:prstGeom>
          <a:noFill/>
          <a:ln>
            <a:noFill/>
          </a:ln>
        </p:spPr>
      </p:pic>
      <p:sp>
        <p:nvSpPr>
          <p:cNvPr id="144" name="Google Shape;144;p31"/>
          <p:cNvSpPr txBox="1"/>
          <p:nvPr/>
        </p:nvSpPr>
        <p:spPr>
          <a:xfrm>
            <a:off x="1341200" y="2180575"/>
            <a:ext cx="1459800" cy="61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dk2"/>
                </a:solidFill>
              </a:rPr>
              <a:t>Whatsapp </a:t>
            </a:r>
            <a:endParaRPr sz="1800">
              <a:solidFill>
                <a:schemeClr val="dk2"/>
              </a:solidFill>
            </a:endParaRPr>
          </a:p>
          <a:p>
            <a:pPr marL="0" lvl="0" indent="0" algn="l" rtl="0">
              <a:spcBef>
                <a:spcPts val="0"/>
              </a:spcBef>
              <a:spcAft>
                <a:spcPts val="0"/>
              </a:spcAft>
              <a:buNone/>
            </a:pPr>
            <a:r>
              <a:rPr lang="en-GB" sz="1800">
                <a:solidFill>
                  <a:schemeClr val="dk2"/>
                </a:solidFill>
              </a:rPr>
              <a:t>13+</a:t>
            </a:r>
            <a:endParaRPr sz="1800">
              <a:solidFill>
                <a:schemeClr val="dk2"/>
              </a:solidFill>
            </a:endParaRPr>
          </a:p>
        </p:txBody>
      </p:sp>
      <p:sp>
        <p:nvSpPr>
          <p:cNvPr id="145" name="Google Shape;145;p31"/>
          <p:cNvSpPr txBox="1"/>
          <p:nvPr/>
        </p:nvSpPr>
        <p:spPr>
          <a:xfrm>
            <a:off x="1419725" y="3415700"/>
            <a:ext cx="1459800" cy="61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dk2"/>
                </a:solidFill>
              </a:rPr>
              <a:t>Instagram </a:t>
            </a:r>
            <a:endParaRPr sz="1800">
              <a:solidFill>
                <a:schemeClr val="dk2"/>
              </a:solidFill>
            </a:endParaRPr>
          </a:p>
          <a:p>
            <a:pPr marL="0" lvl="0" indent="0" algn="l" rtl="0">
              <a:spcBef>
                <a:spcPts val="0"/>
              </a:spcBef>
              <a:spcAft>
                <a:spcPts val="0"/>
              </a:spcAft>
              <a:buNone/>
            </a:pPr>
            <a:r>
              <a:rPr lang="en-GB" sz="1800">
                <a:solidFill>
                  <a:schemeClr val="dk2"/>
                </a:solidFill>
              </a:rPr>
              <a:t>13+</a:t>
            </a:r>
            <a:endParaRPr sz="1800">
              <a:solidFill>
                <a:schemeClr val="dk2"/>
              </a:solidFill>
            </a:endParaRPr>
          </a:p>
        </p:txBody>
      </p:sp>
      <p:sp>
        <p:nvSpPr>
          <p:cNvPr id="146" name="Google Shape;146;p31"/>
          <p:cNvSpPr txBox="1"/>
          <p:nvPr/>
        </p:nvSpPr>
        <p:spPr>
          <a:xfrm>
            <a:off x="1439038" y="4824825"/>
            <a:ext cx="1459800" cy="61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dk2"/>
                </a:solidFill>
              </a:rPr>
              <a:t>Facebook </a:t>
            </a:r>
            <a:endParaRPr sz="1800">
              <a:solidFill>
                <a:schemeClr val="dk2"/>
              </a:solidFill>
            </a:endParaRPr>
          </a:p>
          <a:p>
            <a:pPr marL="0" lvl="0" indent="0" algn="l" rtl="0">
              <a:spcBef>
                <a:spcPts val="0"/>
              </a:spcBef>
              <a:spcAft>
                <a:spcPts val="0"/>
              </a:spcAft>
              <a:buNone/>
            </a:pPr>
            <a:r>
              <a:rPr lang="en-GB" sz="1800">
                <a:solidFill>
                  <a:schemeClr val="dk2"/>
                </a:solidFill>
              </a:rPr>
              <a:t>13+</a:t>
            </a:r>
            <a:endParaRPr sz="1800">
              <a:solidFill>
                <a:schemeClr val="dk2"/>
              </a:solidFill>
            </a:endParaRPr>
          </a:p>
        </p:txBody>
      </p:sp>
      <p:sp>
        <p:nvSpPr>
          <p:cNvPr id="147" name="Google Shape;147;p31"/>
          <p:cNvSpPr txBox="1"/>
          <p:nvPr/>
        </p:nvSpPr>
        <p:spPr>
          <a:xfrm>
            <a:off x="4043188" y="2159650"/>
            <a:ext cx="1459800" cy="61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dk2"/>
                </a:solidFill>
              </a:rPr>
              <a:t>Tik Tok </a:t>
            </a:r>
            <a:endParaRPr sz="1800">
              <a:solidFill>
                <a:schemeClr val="dk2"/>
              </a:solidFill>
            </a:endParaRPr>
          </a:p>
          <a:p>
            <a:pPr marL="0" lvl="0" indent="0" algn="l" rtl="0">
              <a:spcBef>
                <a:spcPts val="0"/>
              </a:spcBef>
              <a:spcAft>
                <a:spcPts val="0"/>
              </a:spcAft>
              <a:buNone/>
            </a:pPr>
            <a:r>
              <a:rPr lang="en-GB" sz="1800">
                <a:solidFill>
                  <a:schemeClr val="dk2"/>
                </a:solidFill>
              </a:rPr>
              <a:t>13+</a:t>
            </a:r>
            <a:endParaRPr sz="1800">
              <a:solidFill>
                <a:schemeClr val="dk2"/>
              </a:solidFill>
            </a:endParaRPr>
          </a:p>
        </p:txBody>
      </p:sp>
      <p:sp>
        <p:nvSpPr>
          <p:cNvPr id="148" name="Google Shape;148;p31"/>
          <p:cNvSpPr txBox="1"/>
          <p:nvPr/>
        </p:nvSpPr>
        <p:spPr>
          <a:xfrm>
            <a:off x="4257175" y="3512938"/>
            <a:ext cx="1459800" cy="61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dk2"/>
                </a:solidFill>
              </a:rPr>
              <a:t>Snapchat </a:t>
            </a:r>
            <a:endParaRPr sz="1800">
              <a:solidFill>
                <a:schemeClr val="dk2"/>
              </a:solidFill>
            </a:endParaRPr>
          </a:p>
          <a:p>
            <a:pPr marL="0" lvl="0" indent="0" algn="l" rtl="0">
              <a:spcBef>
                <a:spcPts val="0"/>
              </a:spcBef>
              <a:spcAft>
                <a:spcPts val="0"/>
              </a:spcAft>
              <a:buNone/>
            </a:pPr>
            <a:r>
              <a:rPr lang="en-GB" sz="1800">
                <a:solidFill>
                  <a:schemeClr val="dk2"/>
                </a:solidFill>
              </a:rPr>
              <a:t>13+</a:t>
            </a:r>
            <a:endParaRPr sz="1800">
              <a:solidFill>
                <a:schemeClr val="dk2"/>
              </a:solidFill>
            </a:endParaRPr>
          </a:p>
        </p:txBody>
      </p:sp>
      <p:sp>
        <p:nvSpPr>
          <p:cNvPr id="149" name="Google Shape;149;p31"/>
          <p:cNvSpPr txBox="1"/>
          <p:nvPr/>
        </p:nvSpPr>
        <p:spPr>
          <a:xfrm>
            <a:off x="4337313" y="4866250"/>
            <a:ext cx="1459800" cy="61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dk2"/>
                </a:solidFill>
              </a:rPr>
              <a:t>Roblox </a:t>
            </a:r>
            <a:endParaRPr sz="1800">
              <a:solidFill>
                <a:schemeClr val="dk2"/>
              </a:solidFill>
            </a:endParaRPr>
          </a:p>
          <a:p>
            <a:pPr marL="0" lvl="0" indent="0" algn="l" rtl="0">
              <a:spcBef>
                <a:spcPts val="0"/>
              </a:spcBef>
              <a:spcAft>
                <a:spcPts val="0"/>
              </a:spcAft>
              <a:buNone/>
            </a:pPr>
            <a:r>
              <a:rPr lang="en-GB" sz="1800">
                <a:solidFill>
                  <a:schemeClr val="dk2"/>
                </a:solidFill>
              </a:rPr>
              <a:t>No age limit</a:t>
            </a:r>
            <a:endParaRPr sz="1800">
              <a:solidFill>
                <a:schemeClr val="dk2"/>
              </a:solidFill>
            </a:endParaRPr>
          </a:p>
        </p:txBody>
      </p:sp>
      <p:sp>
        <p:nvSpPr>
          <p:cNvPr id="150" name="Google Shape;150;p31"/>
          <p:cNvSpPr txBox="1"/>
          <p:nvPr/>
        </p:nvSpPr>
        <p:spPr>
          <a:xfrm>
            <a:off x="6884213" y="2159650"/>
            <a:ext cx="1459800" cy="61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dk2"/>
                </a:solidFill>
              </a:rPr>
              <a:t>Youtube </a:t>
            </a:r>
            <a:endParaRPr sz="1800">
              <a:solidFill>
                <a:schemeClr val="dk2"/>
              </a:solidFill>
            </a:endParaRPr>
          </a:p>
          <a:p>
            <a:pPr marL="0" lvl="0" indent="0" algn="l" rtl="0">
              <a:spcBef>
                <a:spcPts val="0"/>
              </a:spcBef>
              <a:spcAft>
                <a:spcPts val="0"/>
              </a:spcAft>
              <a:buNone/>
            </a:pPr>
            <a:r>
              <a:rPr lang="en-GB" sz="1800">
                <a:solidFill>
                  <a:schemeClr val="dk2"/>
                </a:solidFill>
              </a:rPr>
              <a:t>13+ with parent permission to post videos</a:t>
            </a:r>
            <a:endParaRPr sz="1800">
              <a:solidFill>
                <a:schemeClr val="dk2"/>
              </a:solidFill>
            </a:endParaRPr>
          </a:p>
        </p:txBody>
      </p:sp>
      <p:sp>
        <p:nvSpPr>
          <p:cNvPr id="151" name="Google Shape;151;p31"/>
          <p:cNvSpPr txBox="1"/>
          <p:nvPr/>
        </p:nvSpPr>
        <p:spPr>
          <a:xfrm>
            <a:off x="6884213" y="4866263"/>
            <a:ext cx="1459800" cy="61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dk2"/>
                </a:solidFill>
              </a:rPr>
              <a:t>Twitch </a:t>
            </a:r>
            <a:endParaRPr sz="1800">
              <a:solidFill>
                <a:schemeClr val="dk2"/>
              </a:solidFill>
            </a:endParaRPr>
          </a:p>
          <a:p>
            <a:pPr marL="0" lvl="0" indent="0" algn="l" rtl="0">
              <a:spcBef>
                <a:spcPts val="0"/>
              </a:spcBef>
              <a:spcAft>
                <a:spcPts val="0"/>
              </a:spcAft>
              <a:buNone/>
            </a:pPr>
            <a:r>
              <a:rPr lang="en-GB" sz="1800">
                <a:solidFill>
                  <a:schemeClr val="dk2"/>
                </a:solidFill>
              </a:rPr>
              <a:t>13+</a:t>
            </a:r>
            <a:endParaRPr sz="1800">
              <a:solidFill>
                <a:schemeClr val="dk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55"/>
        <p:cNvGrpSpPr/>
        <p:nvPr/>
      </p:nvGrpSpPr>
      <p:grpSpPr>
        <a:xfrm>
          <a:off x="0" y="0"/>
          <a:ext cx="0" cy="0"/>
          <a:chOff x="0" y="0"/>
          <a:chExt cx="0" cy="0"/>
        </a:xfrm>
      </p:grpSpPr>
      <p:sp>
        <p:nvSpPr>
          <p:cNvPr id="156" name="Google Shape;156;p32"/>
          <p:cNvSpPr txBox="1"/>
          <p:nvPr/>
        </p:nvSpPr>
        <p:spPr>
          <a:xfrm>
            <a:off x="169225" y="1266100"/>
            <a:ext cx="74064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Social media - what is the law?</a:t>
            </a:r>
            <a:endParaRPr sz="4000" b="1">
              <a:solidFill>
                <a:srgbClr val="252B58"/>
              </a:solidFill>
              <a:latin typeface="Calibri"/>
              <a:ea typeface="Calibri"/>
              <a:cs typeface="Calibri"/>
              <a:sym typeface="Calibri"/>
            </a:endParaRPr>
          </a:p>
        </p:txBody>
      </p:sp>
      <p:sp>
        <p:nvSpPr>
          <p:cNvPr id="157" name="Google Shape;157;p32"/>
          <p:cNvSpPr txBox="1"/>
          <p:nvPr/>
        </p:nvSpPr>
        <p:spPr>
          <a:xfrm>
            <a:off x="169225" y="2066500"/>
            <a:ext cx="7834200" cy="4155900"/>
          </a:xfrm>
          <a:prstGeom prst="rect">
            <a:avLst/>
          </a:prstGeom>
          <a:noFill/>
          <a:ln>
            <a:noFill/>
          </a:ln>
        </p:spPr>
        <p:txBody>
          <a:bodyPr spcFirstLastPara="1" wrap="square" lIns="91425" tIns="91425" rIns="91425" bIns="91425" anchor="t" anchorCtr="0">
            <a:spAutoFit/>
          </a:bodyPr>
          <a:lstStyle/>
          <a:p>
            <a:pPr marL="457200" lvl="0" indent="-365125" algn="l" rtl="0">
              <a:spcBef>
                <a:spcPts val="0"/>
              </a:spcBef>
              <a:spcAft>
                <a:spcPts val="0"/>
              </a:spcAft>
              <a:buClr>
                <a:srgbClr val="1D1D1D"/>
              </a:buClr>
              <a:buSzPts val="2150"/>
              <a:buFont typeface="Source Sans Pro"/>
              <a:buChar char="●"/>
            </a:pPr>
            <a:r>
              <a:rPr lang="en-GB" sz="2150">
                <a:solidFill>
                  <a:srgbClr val="1D1D1D"/>
                </a:solidFill>
                <a:highlight>
                  <a:srgbClr val="FFFFFF"/>
                </a:highlight>
                <a:latin typeface="Source Sans Pro"/>
                <a:ea typeface="Source Sans Pro"/>
                <a:cs typeface="Source Sans Pro"/>
                <a:sym typeface="Source Sans Pro"/>
              </a:rPr>
              <a:t>The age of criminal responsibility in England and Wales is 10 years old.</a:t>
            </a:r>
            <a:endParaRPr sz="2150">
              <a:solidFill>
                <a:srgbClr val="1D1D1D"/>
              </a:solidFill>
              <a:highlight>
                <a:srgbClr val="FFFFFF"/>
              </a:highlight>
              <a:latin typeface="Source Sans Pro"/>
              <a:ea typeface="Source Sans Pro"/>
              <a:cs typeface="Source Sans Pro"/>
              <a:sym typeface="Source Sans Pro"/>
            </a:endParaRPr>
          </a:p>
          <a:p>
            <a:pPr marL="457200" lvl="0" indent="0" algn="l" rtl="0">
              <a:spcBef>
                <a:spcPts val="0"/>
              </a:spcBef>
              <a:spcAft>
                <a:spcPts val="0"/>
              </a:spcAft>
              <a:buNone/>
            </a:pPr>
            <a:endParaRPr sz="2150">
              <a:solidFill>
                <a:srgbClr val="1D1D1D"/>
              </a:solidFill>
              <a:highlight>
                <a:srgbClr val="FFFFFF"/>
              </a:highlight>
              <a:latin typeface="Source Sans Pro"/>
              <a:ea typeface="Source Sans Pro"/>
              <a:cs typeface="Source Sans Pro"/>
              <a:sym typeface="Source Sans Pro"/>
            </a:endParaRPr>
          </a:p>
          <a:p>
            <a:pPr marL="457200" lvl="0" indent="-365125" algn="l" rtl="0">
              <a:spcBef>
                <a:spcPts val="0"/>
              </a:spcBef>
              <a:spcAft>
                <a:spcPts val="0"/>
              </a:spcAft>
              <a:buClr>
                <a:srgbClr val="1D1D1D"/>
              </a:buClr>
              <a:buSzPts val="2150"/>
              <a:buFont typeface="Source Sans Pro"/>
              <a:buChar char="●"/>
            </a:pPr>
            <a:r>
              <a:rPr lang="en-GB" sz="2150">
                <a:solidFill>
                  <a:srgbClr val="1D1D1D"/>
                </a:solidFill>
                <a:highlight>
                  <a:srgbClr val="FFFFFF"/>
                </a:highlight>
                <a:latin typeface="Source Sans Pro"/>
                <a:ea typeface="Source Sans Pro"/>
                <a:cs typeface="Source Sans Pro"/>
                <a:sym typeface="Source Sans Pro"/>
              </a:rPr>
              <a:t>Children between 10 and 17 can be arrested and taken to court if they commit a crime.</a:t>
            </a:r>
            <a:endParaRPr sz="2150">
              <a:solidFill>
                <a:srgbClr val="1D1D1D"/>
              </a:solidFill>
              <a:highlight>
                <a:srgbClr val="FFFFFF"/>
              </a:highlight>
              <a:latin typeface="Source Sans Pro"/>
              <a:ea typeface="Source Sans Pro"/>
              <a:cs typeface="Source Sans Pro"/>
              <a:sym typeface="Source Sans Pro"/>
            </a:endParaRPr>
          </a:p>
          <a:p>
            <a:pPr marL="457200" lvl="0" indent="0" algn="l" rtl="0">
              <a:spcBef>
                <a:spcPts val="0"/>
              </a:spcBef>
              <a:spcAft>
                <a:spcPts val="0"/>
              </a:spcAft>
              <a:buNone/>
            </a:pPr>
            <a:endParaRPr sz="2150">
              <a:solidFill>
                <a:srgbClr val="1D1D1D"/>
              </a:solidFill>
              <a:highlight>
                <a:srgbClr val="FFFFFF"/>
              </a:highlight>
              <a:latin typeface="Source Sans Pro"/>
              <a:ea typeface="Source Sans Pro"/>
              <a:cs typeface="Source Sans Pro"/>
              <a:sym typeface="Source Sans Pro"/>
            </a:endParaRPr>
          </a:p>
          <a:p>
            <a:pPr marL="457200" lvl="0" indent="-365125" algn="l" rtl="0">
              <a:spcBef>
                <a:spcPts val="0"/>
              </a:spcBef>
              <a:spcAft>
                <a:spcPts val="0"/>
              </a:spcAft>
              <a:buClr>
                <a:srgbClr val="1D1D1D"/>
              </a:buClr>
              <a:buSzPts val="2150"/>
              <a:buFont typeface="Source Sans Pro"/>
              <a:buChar char="●"/>
            </a:pPr>
            <a:r>
              <a:rPr lang="en-GB" sz="2150">
                <a:solidFill>
                  <a:srgbClr val="1D1D1D"/>
                </a:solidFill>
                <a:highlight>
                  <a:srgbClr val="FFFFFF"/>
                </a:highlight>
                <a:latin typeface="Source Sans Pro"/>
                <a:ea typeface="Source Sans Pro"/>
                <a:cs typeface="Source Sans Pro"/>
                <a:sym typeface="Source Sans Pro"/>
              </a:rPr>
              <a:t>New criminal offences are being introduced so that things like 'trolling' or purposefully targeting people and sending people unsolicited inappropriate images will all be a crime.</a:t>
            </a:r>
            <a:endParaRPr sz="2150">
              <a:solidFill>
                <a:srgbClr val="1D1D1D"/>
              </a:solidFill>
              <a:highlight>
                <a:srgbClr val="FFFFFF"/>
              </a:highlight>
              <a:latin typeface="Source Sans Pro"/>
              <a:ea typeface="Source Sans Pro"/>
              <a:cs typeface="Source Sans Pro"/>
              <a:sym typeface="Source Sans Pro"/>
            </a:endParaRPr>
          </a:p>
          <a:p>
            <a:pPr marL="457200" lvl="0" indent="0" algn="l" rtl="0">
              <a:spcBef>
                <a:spcPts val="0"/>
              </a:spcBef>
              <a:spcAft>
                <a:spcPts val="0"/>
              </a:spcAft>
              <a:buNone/>
            </a:pPr>
            <a:endParaRPr sz="2150">
              <a:solidFill>
                <a:srgbClr val="1D1D1D"/>
              </a:solidFill>
              <a:highlight>
                <a:srgbClr val="FFFFFF"/>
              </a:highlight>
              <a:latin typeface="Source Sans Pro"/>
              <a:ea typeface="Source Sans Pro"/>
              <a:cs typeface="Source Sans Pro"/>
              <a:sym typeface="Source Sans Pro"/>
            </a:endParaRPr>
          </a:p>
          <a:p>
            <a:pPr marL="457200" lvl="0" indent="-365125" algn="l" rtl="0">
              <a:spcBef>
                <a:spcPts val="0"/>
              </a:spcBef>
              <a:spcAft>
                <a:spcPts val="0"/>
              </a:spcAft>
              <a:buClr>
                <a:srgbClr val="1D1D1D"/>
              </a:buClr>
              <a:buSzPts val="2150"/>
              <a:buFont typeface="Source Sans Pro"/>
              <a:buChar char="●"/>
            </a:pPr>
            <a:r>
              <a:rPr lang="en-GB" sz="2150">
                <a:solidFill>
                  <a:srgbClr val="1D1D1D"/>
                </a:solidFill>
                <a:highlight>
                  <a:srgbClr val="FFFFFF"/>
                </a:highlight>
                <a:latin typeface="Source Sans Pro"/>
                <a:ea typeface="Source Sans Pro"/>
                <a:cs typeface="Source Sans Pro"/>
                <a:sym typeface="Source Sans Pro"/>
              </a:rPr>
              <a:t>It can be considered a criminal offence if cyberbullying causes a victim ‘alarm or distress’. </a:t>
            </a:r>
            <a:endParaRPr sz="2150">
              <a:solidFill>
                <a:srgbClr val="1D1D1D"/>
              </a:solidFill>
              <a:highlight>
                <a:srgbClr val="FFFFFF"/>
              </a:highlight>
              <a:latin typeface="Source Sans Pro"/>
              <a:ea typeface="Source Sans Pro"/>
              <a:cs typeface="Source Sans Pro"/>
              <a:sym typeface="Source Sans Pr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61"/>
        <p:cNvGrpSpPr/>
        <p:nvPr/>
      </p:nvGrpSpPr>
      <p:grpSpPr>
        <a:xfrm>
          <a:off x="0" y="0"/>
          <a:ext cx="0" cy="0"/>
          <a:chOff x="0" y="0"/>
          <a:chExt cx="0" cy="0"/>
        </a:xfrm>
      </p:grpSpPr>
      <p:sp>
        <p:nvSpPr>
          <p:cNvPr id="162" name="Google Shape;162;p33"/>
          <p:cNvSpPr txBox="1"/>
          <p:nvPr/>
        </p:nvSpPr>
        <p:spPr>
          <a:xfrm>
            <a:off x="169225" y="1266100"/>
            <a:ext cx="72501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51B8B6"/>
                </a:solidFill>
                <a:latin typeface="Calibri"/>
                <a:ea typeface="Calibri"/>
                <a:cs typeface="Calibri"/>
                <a:sym typeface="Calibri"/>
              </a:rPr>
              <a:t>Online Contact and Staying Safe</a:t>
            </a:r>
            <a:endParaRPr sz="4000" b="1">
              <a:solidFill>
                <a:srgbClr val="51B8B6"/>
              </a:solidFill>
              <a:latin typeface="Calibri"/>
              <a:ea typeface="Calibri"/>
              <a:cs typeface="Calibri"/>
              <a:sym typeface="Calibri"/>
            </a:endParaRPr>
          </a:p>
        </p:txBody>
      </p:sp>
      <p:sp>
        <p:nvSpPr>
          <p:cNvPr id="163" name="Google Shape;163;p33"/>
          <p:cNvSpPr txBox="1"/>
          <p:nvPr/>
        </p:nvSpPr>
        <p:spPr>
          <a:xfrm>
            <a:off x="212575" y="2210600"/>
            <a:ext cx="7329600" cy="350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400">
                <a:latin typeface="Calibri"/>
                <a:ea typeface="Calibri"/>
                <a:cs typeface="Calibri"/>
                <a:sym typeface="Calibri"/>
              </a:rPr>
              <a:t>Chatting and meeting new people on the internet can be fun and appealing for children. There are lots of online apps and communities that can be educational and supportive for them, however there are also opportunities online for adults to contact children.</a:t>
            </a:r>
            <a:endParaRPr sz="2400">
              <a:latin typeface="Calibri"/>
              <a:ea typeface="Calibri"/>
              <a:cs typeface="Calibri"/>
              <a:sym typeface="Calibri"/>
            </a:endParaRPr>
          </a:p>
          <a:p>
            <a:pPr marL="0" lvl="0" indent="0" algn="ctr" rtl="0">
              <a:spcBef>
                <a:spcPts val="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r>
              <a:rPr lang="en-GB" sz="2400">
                <a:latin typeface="Calibri"/>
                <a:ea typeface="Calibri"/>
                <a:cs typeface="Calibri"/>
                <a:sym typeface="Calibri"/>
              </a:rPr>
              <a:t>No matter how old your child is, if they are using a device that has the internet - it is important to talk to them about people who contact them online.</a:t>
            </a:r>
            <a:endParaRPr sz="2400">
              <a:latin typeface="Calibri"/>
              <a:ea typeface="Calibri"/>
              <a:cs typeface="Calibri"/>
              <a:sym typeface="Calibri"/>
            </a:endParaRPr>
          </a:p>
        </p:txBody>
      </p:sp>
      <p:pic>
        <p:nvPicPr>
          <p:cNvPr id="164" name="Google Shape;164;p33"/>
          <p:cNvPicPr preferRelativeResize="0"/>
          <p:nvPr/>
        </p:nvPicPr>
        <p:blipFill>
          <a:blip r:embed="rId4">
            <a:alphaModFix/>
          </a:blip>
          <a:stretch>
            <a:fillRect/>
          </a:stretch>
        </p:blipFill>
        <p:spPr>
          <a:xfrm>
            <a:off x="7271548" y="1266100"/>
            <a:ext cx="848175" cy="8519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68"/>
        <p:cNvGrpSpPr/>
        <p:nvPr/>
      </p:nvGrpSpPr>
      <p:grpSpPr>
        <a:xfrm>
          <a:off x="0" y="0"/>
          <a:ext cx="0" cy="0"/>
          <a:chOff x="0" y="0"/>
          <a:chExt cx="0" cy="0"/>
        </a:xfrm>
      </p:grpSpPr>
      <p:sp>
        <p:nvSpPr>
          <p:cNvPr id="169" name="Google Shape;169;p34"/>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Online Contact and Staying Safe</a:t>
            </a:r>
            <a:endParaRPr sz="4000" b="1">
              <a:solidFill>
                <a:srgbClr val="252B58"/>
              </a:solidFill>
              <a:latin typeface="Calibri"/>
              <a:ea typeface="Calibri"/>
              <a:cs typeface="Calibri"/>
              <a:sym typeface="Calibri"/>
            </a:endParaRPr>
          </a:p>
        </p:txBody>
      </p:sp>
      <p:sp>
        <p:nvSpPr>
          <p:cNvPr id="170" name="Google Shape;170;p34"/>
          <p:cNvSpPr txBox="1"/>
          <p:nvPr/>
        </p:nvSpPr>
        <p:spPr>
          <a:xfrm>
            <a:off x="202075" y="2451775"/>
            <a:ext cx="7311300" cy="2401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400">
                <a:latin typeface="Calibri"/>
                <a:ea typeface="Calibri"/>
                <a:cs typeface="Calibri"/>
                <a:sym typeface="Calibri"/>
              </a:rPr>
              <a:t>“Children have told us that they send out friend requests to increase their friend count, and are worried that if they have talked to people they don't know and something goes wrong or upsets them, their parent or carer will overreact and take their technology away from them.”</a:t>
            </a:r>
            <a:endParaRPr sz="2400">
              <a:latin typeface="Calibri"/>
              <a:ea typeface="Calibri"/>
              <a:cs typeface="Calibri"/>
              <a:sym typeface="Calibri"/>
            </a:endParaRPr>
          </a:p>
        </p:txBody>
      </p:sp>
      <p:pic>
        <p:nvPicPr>
          <p:cNvPr id="171" name="Google Shape;171;p34"/>
          <p:cNvPicPr preferRelativeResize="0"/>
          <p:nvPr/>
        </p:nvPicPr>
        <p:blipFill>
          <a:blip r:embed="rId4">
            <a:alphaModFix/>
          </a:blip>
          <a:stretch>
            <a:fillRect/>
          </a:stretch>
        </p:blipFill>
        <p:spPr>
          <a:xfrm>
            <a:off x="7319081" y="1266101"/>
            <a:ext cx="913320" cy="917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75"/>
        <p:cNvGrpSpPr/>
        <p:nvPr/>
      </p:nvGrpSpPr>
      <p:grpSpPr>
        <a:xfrm>
          <a:off x="0" y="0"/>
          <a:ext cx="0" cy="0"/>
          <a:chOff x="0" y="0"/>
          <a:chExt cx="0" cy="0"/>
        </a:xfrm>
      </p:grpSpPr>
      <p:sp>
        <p:nvSpPr>
          <p:cNvPr id="176" name="Google Shape;176;p35"/>
          <p:cNvSpPr txBox="1"/>
          <p:nvPr/>
        </p:nvSpPr>
        <p:spPr>
          <a:xfrm>
            <a:off x="169225" y="1266100"/>
            <a:ext cx="7311300" cy="2647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GB" sz="4000" b="1">
                <a:solidFill>
                  <a:srgbClr val="252B58"/>
                </a:solidFill>
                <a:latin typeface="Calibri"/>
                <a:ea typeface="Calibri"/>
                <a:cs typeface="Calibri"/>
                <a:sym typeface="Calibri"/>
              </a:rPr>
              <a:t>How to protect children from inappropriate contact</a:t>
            </a:r>
            <a:endParaRPr sz="4000" b="1">
              <a:solidFill>
                <a:srgbClr val="252B58"/>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4000" b="1">
              <a:solidFill>
                <a:srgbClr val="252B58"/>
              </a:solidFill>
              <a:latin typeface="Calibri"/>
              <a:ea typeface="Calibri"/>
              <a:cs typeface="Calibri"/>
              <a:sym typeface="Calibri"/>
            </a:endParaRPr>
          </a:p>
          <a:p>
            <a:pPr marL="0" lvl="0" indent="0" algn="l" rtl="0">
              <a:spcBef>
                <a:spcPts val="0"/>
              </a:spcBef>
              <a:spcAft>
                <a:spcPts val="0"/>
              </a:spcAft>
              <a:buNone/>
            </a:pPr>
            <a:endParaRPr sz="4000" b="1">
              <a:solidFill>
                <a:srgbClr val="252B58"/>
              </a:solidFill>
              <a:latin typeface="Calibri"/>
              <a:ea typeface="Calibri"/>
              <a:cs typeface="Calibri"/>
              <a:sym typeface="Calibri"/>
            </a:endParaRPr>
          </a:p>
        </p:txBody>
      </p:sp>
      <p:sp>
        <p:nvSpPr>
          <p:cNvPr id="177" name="Google Shape;177;p35"/>
          <p:cNvSpPr txBox="1"/>
          <p:nvPr/>
        </p:nvSpPr>
        <p:spPr>
          <a:xfrm>
            <a:off x="222475" y="2564025"/>
            <a:ext cx="7311300" cy="357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GB" sz="2200" b="1">
                <a:latin typeface="Calibri"/>
                <a:ea typeface="Calibri"/>
                <a:cs typeface="Calibri"/>
                <a:sym typeface="Calibri"/>
              </a:rPr>
              <a:t>Look out for your child moving to new platforms to chat. </a:t>
            </a:r>
            <a:r>
              <a:rPr lang="en-GB" sz="2200">
                <a:latin typeface="Calibri"/>
                <a:ea typeface="Calibri"/>
                <a:cs typeface="Calibri"/>
                <a:sym typeface="Calibri"/>
              </a:rPr>
              <a:t>Offenders sometimes encourage young people to move from a public forum, to a game, or more private chat apps or sites. Here, they are able to  have private conversations that are likely to be less moderated.</a:t>
            </a:r>
            <a:endParaRPr sz="2200">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2200">
              <a:latin typeface="Calibri"/>
              <a:ea typeface="Calibri"/>
              <a:cs typeface="Calibri"/>
              <a:sym typeface="Calibri"/>
            </a:endParaRPr>
          </a:p>
          <a:p>
            <a:pPr marL="0" lvl="0" indent="0" algn="l" rtl="0">
              <a:spcBef>
                <a:spcPts val="0"/>
              </a:spcBef>
              <a:spcAft>
                <a:spcPts val="0"/>
              </a:spcAft>
              <a:buNone/>
            </a:pPr>
            <a:r>
              <a:rPr lang="en-GB" sz="2200" b="1">
                <a:latin typeface="Calibri"/>
                <a:ea typeface="Calibri"/>
                <a:cs typeface="Calibri"/>
                <a:sym typeface="Calibri"/>
              </a:rPr>
              <a:t>Use webcam and devices in public spaces</a:t>
            </a:r>
            <a:r>
              <a:rPr lang="en-GB" sz="2200">
                <a:latin typeface="Calibri"/>
                <a:ea typeface="Calibri"/>
                <a:cs typeface="Calibri"/>
                <a:sym typeface="Calibri"/>
              </a:rPr>
              <a:t>. Encourage young people to use their devices in spaces where some level of supervision is possible, for example, a family room or living room.</a:t>
            </a:r>
            <a:endParaRPr sz="2200">
              <a:latin typeface="Calibri"/>
              <a:ea typeface="Calibri"/>
              <a:cs typeface="Calibri"/>
              <a:sym typeface="Calibri"/>
            </a:endParaRPr>
          </a:p>
        </p:txBody>
      </p:sp>
      <p:pic>
        <p:nvPicPr>
          <p:cNvPr id="178" name="Google Shape;178;p35"/>
          <p:cNvPicPr preferRelativeResize="0"/>
          <p:nvPr/>
        </p:nvPicPr>
        <p:blipFill>
          <a:blip r:embed="rId4">
            <a:alphaModFix/>
          </a:blip>
          <a:stretch>
            <a:fillRect/>
          </a:stretch>
        </p:blipFill>
        <p:spPr>
          <a:xfrm>
            <a:off x="7085275" y="1031254"/>
            <a:ext cx="1147125" cy="11522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82"/>
        <p:cNvGrpSpPr/>
        <p:nvPr/>
      </p:nvGrpSpPr>
      <p:grpSpPr>
        <a:xfrm>
          <a:off x="0" y="0"/>
          <a:ext cx="0" cy="0"/>
          <a:chOff x="0" y="0"/>
          <a:chExt cx="0" cy="0"/>
        </a:xfrm>
      </p:grpSpPr>
      <p:sp>
        <p:nvSpPr>
          <p:cNvPr id="183" name="Google Shape;183;p36"/>
          <p:cNvSpPr txBox="1"/>
          <p:nvPr/>
        </p:nvSpPr>
        <p:spPr>
          <a:xfrm>
            <a:off x="169225" y="1266100"/>
            <a:ext cx="7311300" cy="2647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How to protect children from inappropriate contact</a:t>
            </a:r>
            <a:endParaRPr sz="4000" b="1">
              <a:solidFill>
                <a:srgbClr val="252B58"/>
              </a:solidFill>
              <a:latin typeface="Calibri"/>
              <a:ea typeface="Calibri"/>
              <a:cs typeface="Calibri"/>
              <a:sym typeface="Calibri"/>
            </a:endParaRPr>
          </a:p>
          <a:p>
            <a:pPr marL="0" lvl="0" indent="0" algn="l" rtl="0">
              <a:spcBef>
                <a:spcPts val="0"/>
              </a:spcBef>
              <a:spcAft>
                <a:spcPts val="0"/>
              </a:spcAft>
              <a:buNone/>
            </a:pPr>
            <a:endParaRPr sz="4000" b="1">
              <a:solidFill>
                <a:srgbClr val="252B58"/>
              </a:solidFill>
              <a:latin typeface="Calibri"/>
              <a:ea typeface="Calibri"/>
              <a:cs typeface="Calibri"/>
              <a:sym typeface="Calibri"/>
            </a:endParaRPr>
          </a:p>
          <a:p>
            <a:pPr marL="0" lvl="0" indent="0" algn="l" rtl="0">
              <a:spcBef>
                <a:spcPts val="0"/>
              </a:spcBef>
              <a:spcAft>
                <a:spcPts val="0"/>
              </a:spcAft>
              <a:buNone/>
            </a:pPr>
            <a:endParaRPr sz="4000" b="1">
              <a:solidFill>
                <a:srgbClr val="252B58"/>
              </a:solidFill>
              <a:latin typeface="Calibri"/>
              <a:ea typeface="Calibri"/>
              <a:cs typeface="Calibri"/>
              <a:sym typeface="Calibri"/>
            </a:endParaRPr>
          </a:p>
        </p:txBody>
      </p:sp>
      <p:sp>
        <p:nvSpPr>
          <p:cNvPr id="184" name="Google Shape;184;p36"/>
          <p:cNvSpPr txBox="1"/>
          <p:nvPr/>
        </p:nvSpPr>
        <p:spPr>
          <a:xfrm>
            <a:off x="222475" y="2564025"/>
            <a:ext cx="7890900" cy="341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100" b="1">
                <a:latin typeface="Calibri"/>
                <a:ea typeface="Calibri"/>
                <a:cs typeface="Calibri"/>
                <a:sym typeface="Calibri"/>
              </a:rPr>
              <a:t>Encourage your child to identify safe and trusted adults</a:t>
            </a:r>
            <a:r>
              <a:rPr lang="en-GB" sz="2100">
                <a:latin typeface="Calibri"/>
                <a:ea typeface="Calibri"/>
                <a:cs typeface="Calibri"/>
                <a:sym typeface="Calibri"/>
              </a:rPr>
              <a:t>. Some offenders rely on young people’s trust in adults to harm them. Help your child to identify adults that are there to help them from ones who they do not know. Help them to identify sources on the internet that they can trust and places they should be more cautious.</a:t>
            </a:r>
            <a:endParaRPr sz="2100">
              <a:latin typeface="Calibri"/>
              <a:ea typeface="Calibri"/>
              <a:cs typeface="Calibri"/>
              <a:sym typeface="Calibri"/>
            </a:endParaRPr>
          </a:p>
          <a:p>
            <a:pPr marL="0" lvl="0" indent="0" algn="l" rtl="0">
              <a:spcBef>
                <a:spcPts val="0"/>
              </a:spcBef>
              <a:spcAft>
                <a:spcPts val="0"/>
              </a:spcAft>
              <a:buNone/>
            </a:pPr>
            <a:endParaRPr sz="2100">
              <a:latin typeface="Calibri"/>
              <a:ea typeface="Calibri"/>
              <a:cs typeface="Calibri"/>
              <a:sym typeface="Calibri"/>
            </a:endParaRPr>
          </a:p>
          <a:p>
            <a:pPr marL="0" lvl="0" indent="0" algn="l" rtl="0">
              <a:spcBef>
                <a:spcPts val="0"/>
              </a:spcBef>
              <a:spcAft>
                <a:spcPts val="0"/>
              </a:spcAft>
              <a:buNone/>
            </a:pPr>
            <a:r>
              <a:rPr lang="en-GB" sz="2100" b="1">
                <a:latin typeface="Calibri"/>
                <a:ea typeface="Calibri"/>
                <a:cs typeface="Calibri"/>
                <a:sym typeface="Calibri"/>
              </a:rPr>
              <a:t>Make sure your child knows where to go for support.</a:t>
            </a:r>
            <a:r>
              <a:rPr lang="en-GB" sz="2100">
                <a:latin typeface="Calibri"/>
                <a:ea typeface="Calibri"/>
                <a:cs typeface="Calibri"/>
                <a:sym typeface="Calibri"/>
              </a:rPr>
              <a:t> Children can sometimes feel partly to blame if something goes wrong online. Remind your child that they can always speak to an adult they trust if they are worried no matter what may have happened. </a:t>
            </a:r>
            <a:endParaRPr sz="2100">
              <a:latin typeface="Calibri"/>
              <a:ea typeface="Calibri"/>
              <a:cs typeface="Calibri"/>
              <a:sym typeface="Calibri"/>
            </a:endParaRPr>
          </a:p>
        </p:txBody>
      </p:sp>
      <p:pic>
        <p:nvPicPr>
          <p:cNvPr id="185" name="Google Shape;185;p36"/>
          <p:cNvPicPr preferRelativeResize="0"/>
          <p:nvPr/>
        </p:nvPicPr>
        <p:blipFill>
          <a:blip r:embed="rId4">
            <a:alphaModFix/>
          </a:blip>
          <a:stretch>
            <a:fillRect/>
          </a:stretch>
        </p:blipFill>
        <p:spPr>
          <a:xfrm>
            <a:off x="7085275" y="1031254"/>
            <a:ext cx="1147125" cy="11522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89"/>
        <p:cNvGrpSpPr/>
        <p:nvPr/>
      </p:nvGrpSpPr>
      <p:grpSpPr>
        <a:xfrm>
          <a:off x="0" y="0"/>
          <a:ext cx="0" cy="0"/>
          <a:chOff x="0" y="0"/>
          <a:chExt cx="0" cy="0"/>
        </a:xfrm>
      </p:grpSpPr>
      <p:sp>
        <p:nvSpPr>
          <p:cNvPr id="190" name="Google Shape;190;p37"/>
          <p:cNvSpPr txBox="1"/>
          <p:nvPr/>
        </p:nvSpPr>
        <p:spPr>
          <a:xfrm>
            <a:off x="169225" y="1266100"/>
            <a:ext cx="51660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51B8B6"/>
                </a:solidFill>
                <a:latin typeface="Calibri"/>
                <a:ea typeface="Calibri"/>
                <a:cs typeface="Calibri"/>
                <a:sym typeface="Calibri"/>
              </a:rPr>
              <a:t>Spot the signs</a:t>
            </a:r>
            <a:endParaRPr sz="4000" b="1">
              <a:solidFill>
                <a:srgbClr val="51B8B6"/>
              </a:solidFill>
              <a:latin typeface="Calibri"/>
              <a:ea typeface="Calibri"/>
              <a:cs typeface="Calibri"/>
              <a:sym typeface="Calibri"/>
            </a:endParaRPr>
          </a:p>
        </p:txBody>
      </p:sp>
      <p:sp>
        <p:nvSpPr>
          <p:cNvPr id="191" name="Google Shape;191;p37"/>
          <p:cNvSpPr txBox="1"/>
          <p:nvPr/>
        </p:nvSpPr>
        <p:spPr>
          <a:xfrm>
            <a:off x="232700" y="2066500"/>
            <a:ext cx="7860300" cy="3909600"/>
          </a:xfrm>
          <a:prstGeom prst="rect">
            <a:avLst/>
          </a:prstGeom>
          <a:noFill/>
          <a:ln>
            <a:noFill/>
          </a:ln>
        </p:spPr>
        <p:txBody>
          <a:bodyPr spcFirstLastPara="1" wrap="square" lIns="91425" tIns="91425" rIns="91425" bIns="91425" anchor="t" anchorCtr="0">
            <a:spAutoFit/>
          </a:bodyPr>
          <a:lstStyle/>
          <a:p>
            <a:pPr marL="457200" lvl="0" indent="-368300" algn="l" rtl="0">
              <a:spcBef>
                <a:spcPts val="0"/>
              </a:spcBef>
              <a:spcAft>
                <a:spcPts val="0"/>
              </a:spcAft>
              <a:buSzPts val="2200"/>
              <a:buFont typeface="Calibri"/>
              <a:buChar char="●"/>
            </a:pPr>
            <a:r>
              <a:rPr lang="en-GB" sz="2200">
                <a:latin typeface="Calibri"/>
                <a:ea typeface="Calibri"/>
                <a:cs typeface="Calibri"/>
                <a:sym typeface="Calibri"/>
              </a:rPr>
              <a:t>They have stopped using their electronic devices suddenly or unexpectedly</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GB" sz="2200">
                <a:latin typeface="Calibri"/>
                <a:ea typeface="Calibri"/>
                <a:cs typeface="Calibri"/>
                <a:sym typeface="Calibri"/>
              </a:rPr>
              <a:t>They seem nervous or jumpy when using their devices, or have become obsessive about being constantly online</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GB" sz="2200">
                <a:latin typeface="Calibri"/>
                <a:ea typeface="Calibri"/>
                <a:cs typeface="Calibri"/>
                <a:sym typeface="Calibri"/>
              </a:rPr>
              <a:t>Any changes in behaviour such as becoming sad, withdrawn, angry or lashing out</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GB" sz="2200">
                <a:latin typeface="Calibri"/>
                <a:ea typeface="Calibri"/>
                <a:cs typeface="Calibri"/>
                <a:sym typeface="Calibri"/>
              </a:rPr>
              <a:t>Reluctant to go to school or take part in usual social activities</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GB" sz="2200">
                <a:latin typeface="Calibri"/>
                <a:ea typeface="Calibri"/>
                <a:cs typeface="Calibri"/>
                <a:sym typeface="Calibri"/>
              </a:rPr>
              <a:t>Unexplained physical symptoms such as headaches or stomach upsets</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GB" sz="2200">
                <a:latin typeface="Calibri"/>
                <a:ea typeface="Calibri"/>
                <a:cs typeface="Calibri"/>
                <a:sym typeface="Calibri"/>
              </a:rPr>
              <a:t>They avoid discussions about what they’re doing online or who they’re talking to</a:t>
            </a:r>
            <a:endParaRPr sz="2200">
              <a:latin typeface="Calibri"/>
              <a:ea typeface="Calibri"/>
              <a:cs typeface="Calibri"/>
              <a:sym typeface="Calibri"/>
            </a:endParaRPr>
          </a:p>
        </p:txBody>
      </p:sp>
      <p:pic>
        <p:nvPicPr>
          <p:cNvPr id="192" name="Google Shape;192;p37"/>
          <p:cNvPicPr preferRelativeResize="0"/>
          <p:nvPr/>
        </p:nvPicPr>
        <p:blipFill>
          <a:blip r:embed="rId4">
            <a:alphaModFix/>
          </a:blip>
          <a:stretch>
            <a:fillRect/>
          </a:stretch>
        </p:blipFill>
        <p:spPr>
          <a:xfrm>
            <a:off x="6722500" y="1057200"/>
            <a:ext cx="1484865" cy="9613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6"/>
        <p:cNvGrpSpPr/>
        <p:nvPr/>
      </p:nvGrpSpPr>
      <p:grpSpPr>
        <a:xfrm>
          <a:off x="0" y="0"/>
          <a:ext cx="0" cy="0"/>
          <a:chOff x="0" y="0"/>
          <a:chExt cx="0" cy="0"/>
        </a:xfrm>
      </p:grpSpPr>
      <p:sp>
        <p:nvSpPr>
          <p:cNvPr id="197" name="Google Shape;197;p38"/>
          <p:cNvSpPr txBox="1"/>
          <p:nvPr/>
        </p:nvSpPr>
        <p:spPr>
          <a:xfrm>
            <a:off x="169225" y="1266100"/>
            <a:ext cx="51660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51B8B6"/>
                </a:solidFill>
                <a:latin typeface="Calibri"/>
                <a:ea typeface="Calibri"/>
                <a:cs typeface="Calibri"/>
                <a:sym typeface="Calibri"/>
              </a:rPr>
              <a:t>Bullying or Banter?</a:t>
            </a:r>
            <a:endParaRPr sz="4000" b="1">
              <a:solidFill>
                <a:srgbClr val="51B8B6"/>
              </a:solidFill>
              <a:latin typeface="Calibri"/>
              <a:ea typeface="Calibri"/>
              <a:cs typeface="Calibri"/>
              <a:sym typeface="Calibri"/>
            </a:endParaRPr>
          </a:p>
        </p:txBody>
      </p:sp>
      <p:sp>
        <p:nvSpPr>
          <p:cNvPr id="198" name="Google Shape;198;p38"/>
          <p:cNvSpPr txBox="1"/>
          <p:nvPr/>
        </p:nvSpPr>
        <p:spPr>
          <a:xfrm>
            <a:off x="232700" y="2066500"/>
            <a:ext cx="7860300" cy="357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200">
                <a:latin typeface="Calibri"/>
                <a:ea typeface="Calibri"/>
                <a:cs typeface="Calibri"/>
                <a:sym typeface="Calibri"/>
              </a:rPr>
              <a:t>We need to support children in developing empathy and understanding the impact of their online actions.</a:t>
            </a:r>
            <a:endParaRPr sz="2200">
              <a:latin typeface="Calibri"/>
              <a:ea typeface="Calibri"/>
              <a:cs typeface="Calibri"/>
              <a:sym typeface="Calibri"/>
            </a:endParaRPr>
          </a:p>
          <a:p>
            <a:pPr marL="0" lvl="0" indent="0" algn="l" rtl="0">
              <a:spcBef>
                <a:spcPts val="0"/>
              </a:spcBef>
              <a:spcAft>
                <a:spcPts val="0"/>
              </a:spcAft>
              <a:buNone/>
            </a:pPr>
            <a:endParaRPr sz="2200">
              <a:latin typeface="Calibri"/>
              <a:ea typeface="Calibri"/>
              <a:cs typeface="Calibri"/>
              <a:sym typeface="Calibri"/>
            </a:endParaRPr>
          </a:p>
          <a:p>
            <a:pPr marL="0" lvl="0" indent="0" algn="l" rtl="0">
              <a:spcBef>
                <a:spcPts val="0"/>
              </a:spcBef>
              <a:spcAft>
                <a:spcPts val="0"/>
              </a:spcAft>
              <a:buNone/>
            </a:pPr>
            <a:r>
              <a:rPr lang="en-GB" sz="2200">
                <a:latin typeface="Calibri"/>
                <a:ea typeface="Calibri"/>
                <a:cs typeface="Calibri"/>
                <a:sym typeface="Calibri"/>
              </a:rPr>
              <a:t>While it might be difficult to think about your child behaving negatively towards someone else, it’s worth bearing in mind that sometimes young people find it hard to identify what bullying is and may just think the behaviour is ‘banter’ and to be expected.</a:t>
            </a:r>
            <a:endParaRPr sz="2200">
              <a:latin typeface="Calibri"/>
              <a:ea typeface="Calibri"/>
              <a:cs typeface="Calibri"/>
              <a:sym typeface="Calibri"/>
            </a:endParaRPr>
          </a:p>
          <a:p>
            <a:pPr marL="0" lvl="0" indent="0" algn="l" rtl="0">
              <a:spcBef>
                <a:spcPts val="0"/>
              </a:spcBef>
              <a:spcAft>
                <a:spcPts val="0"/>
              </a:spcAft>
              <a:buNone/>
            </a:pPr>
            <a:endParaRPr sz="2200">
              <a:latin typeface="Calibri"/>
              <a:ea typeface="Calibri"/>
              <a:cs typeface="Calibri"/>
              <a:sym typeface="Calibri"/>
            </a:endParaRPr>
          </a:p>
          <a:p>
            <a:pPr marL="0" lvl="0" indent="0" algn="l" rtl="0">
              <a:spcBef>
                <a:spcPts val="0"/>
              </a:spcBef>
              <a:spcAft>
                <a:spcPts val="0"/>
              </a:spcAft>
              <a:buNone/>
            </a:pPr>
            <a:r>
              <a:rPr lang="en-GB" sz="2200">
                <a:latin typeface="Calibri"/>
                <a:ea typeface="Calibri"/>
                <a:cs typeface="Calibri"/>
                <a:sym typeface="Calibri"/>
              </a:rPr>
              <a:t>It’s important they recognise what behaviour is acceptable and recognise how online actions can affect others. </a:t>
            </a:r>
            <a:endParaRPr sz="2200">
              <a:latin typeface="Calibri"/>
              <a:ea typeface="Calibri"/>
              <a:cs typeface="Calibri"/>
              <a:sym typeface="Calibri"/>
            </a:endParaRPr>
          </a:p>
        </p:txBody>
      </p:sp>
      <p:pic>
        <p:nvPicPr>
          <p:cNvPr id="199" name="Google Shape;199;p38"/>
          <p:cNvPicPr preferRelativeResize="0"/>
          <p:nvPr/>
        </p:nvPicPr>
        <p:blipFill>
          <a:blip r:embed="rId4">
            <a:alphaModFix/>
          </a:blip>
          <a:stretch>
            <a:fillRect/>
          </a:stretch>
        </p:blipFill>
        <p:spPr>
          <a:xfrm>
            <a:off x="6095400" y="1120633"/>
            <a:ext cx="1911376" cy="4613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03"/>
        <p:cNvGrpSpPr/>
        <p:nvPr/>
      </p:nvGrpSpPr>
      <p:grpSpPr>
        <a:xfrm>
          <a:off x="0" y="0"/>
          <a:ext cx="0" cy="0"/>
          <a:chOff x="0" y="0"/>
          <a:chExt cx="0" cy="0"/>
        </a:xfrm>
      </p:grpSpPr>
      <p:sp>
        <p:nvSpPr>
          <p:cNvPr id="204" name="Google Shape;204;p39"/>
          <p:cNvSpPr txBox="1"/>
          <p:nvPr/>
        </p:nvSpPr>
        <p:spPr>
          <a:xfrm>
            <a:off x="169225" y="1266100"/>
            <a:ext cx="7770600" cy="1416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51B8B6"/>
                </a:solidFill>
                <a:latin typeface="Calibri"/>
                <a:ea typeface="Calibri"/>
                <a:cs typeface="Calibri"/>
                <a:sym typeface="Calibri"/>
              </a:rPr>
              <a:t>If your child has experienced cyberbullying:</a:t>
            </a:r>
            <a:endParaRPr sz="4000" b="1">
              <a:solidFill>
                <a:srgbClr val="51B8B6"/>
              </a:solidFill>
              <a:latin typeface="Calibri"/>
              <a:ea typeface="Calibri"/>
              <a:cs typeface="Calibri"/>
              <a:sym typeface="Calibri"/>
            </a:endParaRPr>
          </a:p>
        </p:txBody>
      </p:sp>
      <p:sp>
        <p:nvSpPr>
          <p:cNvPr id="205" name="Google Shape;205;p39"/>
          <p:cNvSpPr txBox="1"/>
          <p:nvPr/>
        </p:nvSpPr>
        <p:spPr>
          <a:xfrm>
            <a:off x="242900" y="2682100"/>
            <a:ext cx="7860300" cy="3232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a:latin typeface="Calibri"/>
                <a:ea typeface="Calibri"/>
                <a:cs typeface="Calibri"/>
                <a:sym typeface="Calibri"/>
              </a:rPr>
              <a:t>Let them talk.</a:t>
            </a:r>
            <a:r>
              <a:rPr lang="en-GB" sz="1800">
                <a:latin typeface="Calibri"/>
                <a:ea typeface="Calibri"/>
                <a:cs typeface="Calibri"/>
                <a:sym typeface="Calibri"/>
              </a:rPr>
              <a:t> Give them the space to share what they want to in their way and listen. Try to avoid the temptation to interrupt, let them do most of the talking.</a:t>
            </a:r>
            <a:endParaRPr sz="1800">
              <a:latin typeface="Calibri"/>
              <a:ea typeface="Calibri"/>
              <a:cs typeface="Calibri"/>
              <a:sym typeface="Calibri"/>
            </a:endParaRPr>
          </a:p>
          <a:p>
            <a:pPr marL="0" lvl="0" indent="0" algn="l" rtl="0">
              <a:spcBef>
                <a:spcPts val="0"/>
              </a:spcBef>
              <a:spcAft>
                <a:spcPts val="0"/>
              </a:spcAft>
              <a:buNone/>
            </a:pPr>
            <a:endParaRPr sz="1800">
              <a:latin typeface="Calibri"/>
              <a:ea typeface="Calibri"/>
              <a:cs typeface="Calibri"/>
              <a:sym typeface="Calibri"/>
            </a:endParaRPr>
          </a:p>
          <a:p>
            <a:pPr marL="0" lvl="0" indent="0" algn="l" rtl="0">
              <a:spcBef>
                <a:spcPts val="0"/>
              </a:spcBef>
              <a:spcAft>
                <a:spcPts val="0"/>
              </a:spcAft>
              <a:buNone/>
            </a:pPr>
            <a:r>
              <a:rPr lang="en-GB" sz="1800" b="1">
                <a:latin typeface="Calibri"/>
                <a:ea typeface="Calibri"/>
                <a:cs typeface="Calibri"/>
                <a:sym typeface="Calibri"/>
              </a:rPr>
              <a:t>Don’t be shocked by what they tell you. </a:t>
            </a:r>
            <a:r>
              <a:rPr lang="en-GB" sz="1800">
                <a:latin typeface="Calibri"/>
                <a:ea typeface="Calibri"/>
                <a:cs typeface="Calibri"/>
                <a:sym typeface="Calibri"/>
              </a:rPr>
              <a:t>Times change and some of the things young people do today may make us cringe sometimes, but the inherent behaviour is the same as it was when we were their age.</a:t>
            </a:r>
            <a:endParaRPr sz="1800">
              <a:latin typeface="Calibri"/>
              <a:ea typeface="Calibri"/>
              <a:cs typeface="Calibri"/>
              <a:sym typeface="Calibri"/>
            </a:endParaRPr>
          </a:p>
          <a:p>
            <a:pPr marL="0" lvl="0" indent="0" algn="l" rtl="0">
              <a:spcBef>
                <a:spcPts val="0"/>
              </a:spcBef>
              <a:spcAft>
                <a:spcPts val="0"/>
              </a:spcAft>
              <a:buNone/>
            </a:pPr>
            <a:endParaRPr sz="1800">
              <a:latin typeface="Calibri"/>
              <a:ea typeface="Calibri"/>
              <a:cs typeface="Calibri"/>
              <a:sym typeface="Calibri"/>
            </a:endParaRPr>
          </a:p>
          <a:p>
            <a:pPr marL="0" lvl="0" indent="0" algn="l" rtl="0">
              <a:spcBef>
                <a:spcPts val="0"/>
              </a:spcBef>
              <a:spcAft>
                <a:spcPts val="0"/>
              </a:spcAft>
              <a:buNone/>
            </a:pPr>
            <a:r>
              <a:rPr lang="en-GB" sz="1800" b="1">
                <a:latin typeface="Calibri"/>
                <a:ea typeface="Calibri"/>
                <a:cs typeface="Calibri"/>
                <a:sym typeface="Calibri"/>
              </a:rPr>
              <a:t>Don’t deny access to technology.</a:t>
            </a:r>
            <a:r>
              <a:rPr lang="en-GB" sz="1800">
                <a:latin typeface="Calibri"/>
                <a:ea typeface="Calibri"/>
                <a:cs typeface="Calibri"/>
                <a:sym typeface="Calibri"/>
              </a:rPr>
              <a:t> When we speak to young people about barriers to getting help they often share that they are worried that their device may be taken away from them. Reassure them that this won’t happen if they speak up about something that has been worrying them online.</a:t>
            </a:r>
            <a:endParaRPr sz="1800">
              <a:latin typeface="Calibri"/>
              <a:ea typeface="Calibri"/>
              <a:cs typeface="Calibri"/>
              <a:sym typeface="Calibri"/>
            </a:endParaRPr>
          </a:p>
        </p:txBody>
      </p:sp>
      <p:pic>
        <p:nvPicPr>
          <p:cNvPr id="206" name="Google Shape;206;p39"/>
          <p:cNvPicPr preferRelativeResize="0"/>
          <p:nvPr/>
        </p:nvPicPr>
        <p:blipFill>
          <a:blip r:embed="rId4">
            <a:alphaModFix/>
          </a:blip>
          <a:stretch>
            <a:fillRect/>
          </a:stretch>
        </p:blipFill>
        <p:spPr>
          <a:xfrm>
            <a:off x="6095400" y="1120633"/>
            <a:ext cx="1911376" cy="46136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0"/>
        <p:cNvGrpSpPr/>
        <p:nvPr/>
      </p:nvGrpSpPr>
      <p:grpSpPr>
        <a:xfrm>
          <a:off x="0" y="0"/>
          <a:ext cx="0" cy="0"/>
          <a:chOff x="0" y="0"/>
          <a:chExt cx="0" cy="0"/>
        </a:xfrm>
      </p:grpSpPr>
      <p:sp>
        <p:nvSpPr>
          <p:cNvPr id="211" name="Google Shape;211;p40"/>
          <p:cNvSpPr txBox="1"/>
          <p:nvPr/>
        </p:nvSpPr>
        <p:spPr>
          <a:xfrm>
            <a:off x="253125" y="1605000"/>
            <a:ext cx="7860300" cy="4617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a:latin typeface="Calibri"/>
                <a:ea typeface="Calibri"/>
                <a:cs typeface="Calibri"/>
                <a:sym typeface="Calibri"/>
              </a:rPr>
              <a:t>Encourage them not to retaliate. </a:t>
            </a:r>
            <a:r>
              <a:rPr lang="en-GB" sz="1800">
                <a:latin typeface="Calibri"/>
                <a:ea typeface="Calibri"/>
                <a:cs typeface="Calibri"/>
                <a:sym typeface="Calibri"/>
              </a:rPr>
              <a:t>Most of the time the bully is looking for a reaction. Your child may wish to reply and ask the person to stop sending messages however this is not necessary and action can be taken without replying. </a:t>
            </a:r>
            <a:endParaRPr sz="1800">
              <a:latin typeface="Calibri"/>
              <a:ea typeface="Calibri"/>
              <a:cs typeface="Calibri"/>
              <a:sym typeface="Calibri"/>
            </a:endParaRPr>
          </a:p>
          <a:p>
            <a:pPr marL="0" lvl="0" indent="0" algn="l" rtl="0">
              <a:spcBef>
                <a:spcPts val="0"/>
              </a:spcBef>
              <a:spcAft>
                <a:spcPts val="0"/>
              </a:spcAft>
              <a:buNone/>
            </a:pPr>
            <a:endParaRPr sz="1800">
              <a:latin typeface="Calibri"/>
              <a:ea typeface="Calibri"/>
              <a:cs typeface="Calibri"/>
              <a:sym typeface="Calibri"/>
            </a:endParaRPr>
          </a:p>
          <a:p>
            <a:pPr marL="0" lvl="0" indent="0" algn="l" rtl="0">
              <a:spcBef>
                <a:spcPts val="0"/>
              </a:spcBef>
              <a:spcAft>
                <a:spcPts val="0"/>
              </a:spcAft>
              <a:buNone/>
            </a:pPr>
            <a:r>
              <a:rPr lang="en-GB" sz="1800" b="1">
                <a:latin typeface="Calibri"/>
                <a:ea typeface="Calibri"/>
                <a:cs typeface="Calibri"/>
                <a:sym typeface="Calibri"/>
              </a:rPr>
              <a:t>Save the evidence. </a:t>
            </a:r>
            <a:r>
              <a:rPr lang="en-GB" sz="1800">
                <a:latin typeface="Calibri"/>
                <a:ea typeface="Calibri"/>
                <a:cs typeface="Calibri"/>
                <a:sym typeface="Calibri"/>
              </a:rPr>
              <a:t>It’s important to keep the cyberbullying messages that a child has received, whether through taking screenshots or saving the messages on the device. Saving the messages allows you to have evidence when reporting the cyberbullying.</a:t>
            </a:r>
            <a:endParaRPr sz="1800">
              <a:latin typeface="Calibri"/>
              <a:ea typeface="Calibri"/>
              <a:cs typeface="Calibri"/>
              <a:sym typeface="Calibri"/>
            </a:endParaRPr>
          </a:p>
          <a:p>
            <a:pPr marL="0" lvl="0" indent="0" algn="l" rtl="0">
              <a:spcBef>
                <a:spcPts val="0"/>
              </a:spcBef>
              <a:spcAft>
                <a:spcPts val="0"/>
              </a:spcAft>
              <a:buNone/>
            </a:pPr>
            <a:endParaRPr sz="1800">
              <a:latin typeface="Calibri"/>
              <a:ea typeface="Calibri"/>
              <a:cs typeface="Calibri"/>
              <a:sym typeface="Calibri"/>
            </a:endParaRPr>
          </a:p>
          <a:p>
            <a:pPr marL="0" lvl="0" indent="0" algn="l" rtl="0">
              <a:spcBef>
                <a:spcPts val="0"/>
              </a:spcBef>
              <a:spcAft>
                <a:spcPts val="0"/>
              </a:spcAft>
              <a:buNone/>
            </a:pPr>
            <a:r>
              <a:rPr lang="en-GB" sz="1800" b="1">
                <a:latin typeface="Calibri"/>
                <a:ea typeface="Calibri"/>
                <a:cs typeface="Calibri"/>
                <a:sym typeface="Calibri"/>
              </a:rPr>
              <a:t>Talk to their school.</a:t>
            </a:r>
            <a:r>
              <a:rPr lang="en-GB" sz="1800">
                <a:latin typeface="Calibri"/>
                <a:ea typeface="Calibri"/>
                <a:cs typeface="Calibri"/>
                <a:sym typeface="Calibri"/>
              </a:rPr>
              <a:t> They will want to know about any incidences that could potentially affect a child’s wellbeing. Take the evidence of bullying and any additional details about the context of the situation. It is helpful to discuss this with your child and you may want to speak to the school together.</a:t>
            </a:r>
            <a:endParaRPr sz="1800">
              <a:latin typeface="Calibri"/>
              <a:ea typeface="Calibri"/>
              <a:cs typeface="Calibri"/>
              <a:sym typeface="Calibri"/>
            </a:endParaRPr>
          </a:p>
          <a:p>
            <a:pPr marL="0" lvl="0" indent="0" algn="l" rtl="0">
              <a:spcBef>
                <a:spcPts val="0"/>
              </a:spcBef>
              <a:spcAft>
                <a:spcPts val="0"/>
              </a:spcAft>
              <a:buNone/>
            </a:pPr>
            <a:endParaRPr sz="1800">
              <a:latin typeface="Calibri"/>
              <a:ea typeface="Calibri"/>
              <a:cs typeface="Calibri"/>
              <a:sym typeface="Calibri"/>
            </a:endParaRPr>
          </a:p>
          <a:p>
            <a:pPr marL="0" lvl="0" indent="0" algn="l" rtl="0">
              <a:spcBef>
                <a:spcPts val="0"/>
              </a:spcBef>
              <a:spcAft>
                <a:spcPts val="0"/>
              </a:spcAft>
              <a:buNone/>
            </a:pPr>
            <a:r>
              <a:rPr lang="en-GB" sz="1800">
                <a:latin typeface="Calibri"/>
                <a:ea typeface="Calibri"/>
                <a:cs typeface="Calibri"/>
                <a:sym typeface="Calibri"/>
              </a:rPr>
              <a:t>T</a:t>
            </a:r>
            <a:r>
              <a:rPr lang="en-GB" sz="1800" b="1">
                <a:latin typeface="Calibri"/>
                <a:ea typeface="Calibri"/>
                <a:cs typeface="Calibri"/>
                <a:sym typeface="Calibri"/>
              </a:rPr>
              <a:t>alk to the police.</a:t>
            </a:r>
            <a:r>
              <a:rPr lang="en-GB" sz="1800">
                <a:latin typeface="Calibri"/>
                <a:ea typeface="Calibri"/>
                <a:cs typeface="Calibri"/>
                <a:sym typeface="Calibri"/>
              </a:rPr>
              <a:t>  If you think that your child is in immediate danger don’t hesitate to call the police.</a:t>
            </a:r>
            <a:endParaRPr sz="1800">
              <a:latin typeface="Calibri"/>
              <a:ea typeface="Calibri"/>
              <a:cs typeface="Calibri"/>
              <a:sym typeface="Calibri"/>
            </a:endParaRPr>
          </a:p>
        </p:txBody>
      </p:sp>
      <p:pic>
        <p:nvPicPr>
          <p:cNvPr id="212" name="Google Shape;212;p40"/>
          <p:cNvPicPr preferRelativeResize="0"/>
          <p:nvPr/>
        </p:nvPicPr>
        <p:blipFill>
          <a:blip r:embed="rId4">
            <a:alphaModFix/>
          </a:blip>
          <a:stretch>
            <a:fillRect/>
          </a:stretch>
        </p:blipFill>
        <p:spPr>
          <a:xfrm>
            <a:off x="6095400" y="1120633"/>
            <a:ext cx="1911376" cy="46136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6"/>
        <p:cNvGrpSpPr/>
        <p:nvPr/>
      </p:nvGrpSpPr>
      <p:grpSpPr>
        <a:xfrm>
          <a:off x="0" y="0"/>
          <a:ext cx="0" cy="0"/>
          <a:chOff x="0" y="0"/>
          <a:chExt cx="0" cy="0"/>
        </a:xfrm>
      </p:grpSpPr>
      <p:sp>
        <p:nvSpPr>
          <p:cNvPr id="217" name="Google Shape;217;p41"/>
          <p:cNvSpPr txBox="1"/>
          <p:nvPr/>
        </p:nvSpPr>
        <p:spPr>
          <a:xfrm>
            <a:off x="169225" y="1266100"/>
            <a:ext cx="7413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D55559"/>
                </a:solidFill>
                <a:latin typeface="Calibri"/>
                <a:ea typeface="Calibri"/>
                <a:cs typeface="Calibri"/>
                <a:sym typeface="Calibri"/>
              </a:rPr>
              <a:t>Top tips</a:t>
            </a:r>
            <a:endParaRPr sz="4000" b="1">
              <a:solidFill>
                <a:srgbClr val="D55559"/>
              </a:solidFill>
              <a:latin typeface="Calibri"/>
              <a:ea typeface="Calibri"/>
              <a:cs typeface="Calibri"/>
              <a:sym typeface="Calibri"/>
            </a:endParaRPr>
          </a:p>
        </p:txBody>
      </p:sp>
      <p:sp>
        <p:nvSpPr>
          <p:cNvPr id="218" name="Google Shape;218;p41"/>
          <p:cNvSpPr txBox="1"/>
          <p:nvPr/>
        </p:nvSpPr>
        <p:spPr>
          <a:xfrm>
            <a:off x="212275" y="2176250"/>
            <a:ext cx="7931700" cy="367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400">
                <a:latin typeface="Calibri"/>
                <a:ea typeface="Calibri"/>
                <a:cs typeface="Calibri"/>
                <a:sym typeface="Calibri"/>
              </a:rPr>
              <a:t>Talk to your child about what they’re doing online.</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2400">
                <a:solidFill>
                  <a:schemeClr val="dk1"/>
                </a:solidFill>
                <a:highlight>
                  <a:srgbClr val="FAFAFA"/>
                </a:highlight>
                <a:latin typeface="Calibri"/>
                <a:ea typeface="Calibri"/>
                <a:cs typeface="Calibri"/>
                <a:sym typeface="Calibri"/>
              </a:rPr>
              <a:t>Be aware of social pressures and explore resources that could help them</a:t>
            </a:r>
            <a:endParaRPr sz="2400">
              <a:solidFill>
                <a:schemeClr val="dk1"/>
              </a:solidFill>
              <a:highlight>
                <a:srgbClr val="FAFAFA"/>
              </a:highlight>
              <a:latin typeface="Calibri"/>
              <a:ea typeface="Calibri"/>
              <a:cs typeface="Calibri"/>
              <a:sym typeface="Calibri"/>
            </a:endParaRPr>
          </a:p>
          <a:p>
            <a:pPr marL="0" lvl="0" indent="0" algn="l" rtl="0">
              <a:spcBef>
                <a:spcPts val="40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r>
              <a:rPr lang="en-GB" sz="2400">
                <a:latin typeface="Calibri"/>
                <a:ea typeface="Calibri"/>
                <a:cs typeface="Calibri"/>
                <a:sym typeface="Calibri"/>
              </a:rPr>
              <a:t>Familiarise yourself with your child’s favourite apps, games and sites</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219" name="Google Shape;219;p41"/>
          <p:cNvPicPr preferRelativeResize="0"/>
          <p:nvPr/>
        </p:nvPicPr>
        <p:blipFill>
          <a:blip r:embed="rId4">
            <a:alphaModFix/>
          </a:blip>
          <a:stretch>
            <a:fillRect/>
          </a:stretch>
        </p:blipFill>
        <p:spPr>
          <a:xfrm>
            <a:off x="6105625" y="1118900"/>
            <a:ext cx="2038350" cy="7048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23"/>
        <p:cNvGrpSpPr/>
        <p:nvPr/>
      </p:nvGrpSpPr>
      <p:grpSpPr>
        <a:xfrm>
          <a:off x="0" y="0"/>
          <a:ext cx="0" cy="0"/>
          <a:chOff x="0" y="0"/>
          <a:chExt cx="0" cy="0"/>
        </a:xfrm>
      </p:grpSpPr>
      <p:sp>
        <p:nvSpPr>
          <p:cNvPr id="224" name="Google Shape;224;p42"/>
          <p:cNvSpPr txBox="1"/>
          <p:nvPr/>
        </p:nvSpPr>
        <p:spPr>
          <a:xfrm>
            <a:off x="169225" y="1266100"/>
            <a:ext cx="7413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D55559"/>
                </a:solidFill>
                <a:latin typeface="Calibri"/>
                <a:ea typeface="Calibri"/>
                <a:cs typeface="Calibri"/>
                <a:sym typeface="Calibri"/>
              </a:rPr>
              <a:t>Top tips</a:t>
            </a:r>
            <a:endParaRPr sz="4000" b="1">
              <a:solidFill>
                <a:srgbClr val="D55559"/>
              </a:solidFill>
              <a:latin typeface="Calibri"/>
              <a:ea typeface="Calibri"/>
              <a:cs typeface="Calibri"/>
              <a:sym typeface="Calibri"/>
            </a:endParaRPr>
          </a:p>
        </p:txBody>
      </p:sp>
      <p:sp>
        <p:nvSpPr>
          <p:cNvPr id="225" name="Google Shape;225;p42"/>
          <p:cNvSpPr txBox="1"/>
          <p:nvPr/>
        </p:nvSpPr>
        <p:spPr>
          <a:xfrm>
            <a:off x="212275" y="2176250"/>
            <a:ext cx="7931700" cy="350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GB" sz="2400">
                <a:solidFill>
                  <a:schemeClr val="dk1"/>
                </a:solidFill>
                <a:latin typeface="Calibri"/>
                <a:ea typeface="Calibri"/>
                <a:cs typeface="Calibri"/>
                <a:sym typeface="Calibri"/>
              </a:rPr>
              <a:t>Turn off notifications</a:t>
            </a:r>
            <a:endParaRPr sz="24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24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sz="2400">
                <a:solidFill>
                  <a:schemeClr val="dk1"/>
                </a:solidFill>
                <a:latin typeface="Calibri"/>
                <a:ea typeface="Calibri"/>
                <a:cs typeface="Calibri"/>
                <a:sym typeface="Calibri"/>
              </a:rPr>
              <a:t>Remind your child to be kind online</a:t>
            </a:r>
            <a:endParaRPr sz="24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24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sz="2400">
                <a:solidFill>
                  <a:schemeClr val="dk1"/>
                </a:solidFill>
                <a:latin typeface="Calibri"/>
                <a:ea typeface="Calibri"/>
                <a:cs typeface="Calibri"/>
                <a:sym typeface="Calibri"/>
              </a:rPr>
              <a:t>Explore wellbeing settings and apps</a:t>
            </a:r>
            <a:endParaRPr sz="24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24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sz="2400">
                <a:solidFill>
                  <a:schemeClr val="dk1"/>
                </a:solidFill>
                <a:latin typeface="Calibri"/>
                <a:ea typeface="Calibri"/>
                <a:cs typeface="Calibri"/>
                <a:sym typeface="Calibri"/>
              </a:rPr>
              <a:t>Focus on the positives of being online</a:t>
            </a:r>
            <a:endParaRPr sz="24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24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sz="2400">
                <a:solidFill>
                  <a:schemeClr val="dk1"/>
                </a:solidFill>
                <a:latin typeface="Calibri"/>
                <a:ea typeface="Calibri"/>
                <a:cs typeface="Calibri"/>
                <a:sym typeface="Calibri"/>
              </a:rPr>
              <a:t>Keep evidence if there are issues e.g. cyberbullying</a:t>
            </a:r>
            <a:endParaRPr sz="2400">
              <a:latin typeface="Calibri"/>
              <a:ea typeface="Calibri"/>
              <a:cs typeface="Calibri"/>
              <a:sym typeface="Calibri"/>
            </a:endParaRPr>
          </a:p>
        </p:txBody>
      </p:sp>
      <p:pic>
        <p:nvPicPr>
          <p:cNvPr id="226" name="Google Shape;226;p42"/>
          <p:cNvPicPr preferRelativeResize="0"/>
          <p:nvPr/>
        </p:nvPicPr>
        <p:blipFill>
          <a:blip r:embed="rId4">
            <a:alphaModFix/>
          </a:blip>
          <a:stretch>
            <a:fillRect/>
          </a:stretch>
        </p:blipFill>
        <p:spPr>
          <a:xfrm>
            <a:off x="6105625" y="1118900"/>
            <a:ext cx="2038350" cy="7048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30"/>
        <p:cNvGrpSpPr/>
        <p:nvPr/>
      </p:nvGrpSpPr>
      <p:grpSpPr>
        <a:xfrm>
          <a:off x="0" y="0"/>
          <a:ext cx="0" cy="0"/>
          <a:chOff x="0" y="0"/>
          <a:chExt cx="0" cy="0"/>
        </a:xfrm>
      </p:grpSpPr>
      <p:sp>
        <p:nvSpPr>
          <p:cNvPr id="231" name="Google Shape;231;p43"/>
          <p:cNvSpPr txBox="1"/>
          <p:nvPr/>
        </p:nvSpPr>
        <p:spPr>
          <a:xfrm>
            <a:off x="169225" y="1266100"/>
            <a:ext cx="5032200" cy="1108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6000" b="1">
                <a:solidFill>
                  <a:srgbClr val="D55559"/>
                </a:solidFill>
                <a:latin typeface="Calibri"/>
                <a:ea typeface="Calibri"/>
                <a:cs typeface="Calibri"/>
                <a:sym typeface="Calibri"/>
              </a:rPr>
              <a:t>How to…</a:t>
            </a:r>
            <a:endParaRPr sz="6000" b="1">
              <a:solidFill>
                <a:srgbClr val="D55559"/>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35"/>
        <p:cNvGrpSpPr/>
        <p:nvPr/>
      </p:nvGrpSpPr>
      <p:grpSpPr>
        <a:xfrm>
          <a:off x="0" y="0"/>
          <a:ext cx="0" cy="0"/>
          <a:chOff x="0" y="0"/>
          <a:chExt cx="0" cy="0"/>
        </a:xfrm>
      </p:grpSpPr>
      <p:sp>
        <p:nvSpPr>
          <p:cNvPr id="236" name="Google Shape;236;p44"/>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Apple - set up family sharing</a:t>
            </a:r>
            <a:endParaRPr sz="4000" b="1">
              <a:solidFill>
                <a:srgbClr val="252B58"/>
              </a:solidFill>
              <a:latin typeface="Calibri"/>
              <a:ea typeface="Calibri"/>
              <a:cs typeface="Calibri"/>
              <a:sym typeface="Calibri"/>
            </a:endParaRPr>
          </a:p>
        </p:txBody>
      </p:sp>
      <p:sp>
        <p:nvSpPr>
          <p:cNvPr id="237" name="Google Shape;237;p44"/>
          <p:cNvSpPr txBox="1"/>
          <p:nvPr/>
        </p:nvSpPr>
        <p:spPr>
          <a:xfrm>
            <a:off x="169225" y="2141250"/>
            <a:ext cx="7890900" cy="3879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000">
                <a:latin typeface="Calibri"/>
                <a:ea typeface="Calibri"/>
                <a:cs typeface="Calibri"/>
                <a:sym typeface="Calibri"/>
              </a:rPr>
              <a:t>You only need to set up Family Sharing on one device. Then it’s available on all your devices that are signed in with the same Apple ID.</a:t>
            </a:r>
            <a:endParaRPr sz="2000">
              <a:latin typeface="Calibri"/>
              <a:ea typeface="Calibri"/>
              <a:cs typeface="Calibri"/>
              <a:sym typeface="Calibri"/>
            </a:endParaRPr>
          </a:p>
          <a:p>
            <a:pPr marL="0" lvl="0" indent="0" algn="l" rtl="0">
              <a:spcBef>
                <a:spcPts val="0"/>
              </a:spcBef>
              <a:spcAft>
                <a:spcPts val="0"/>
              </a:spcAft>
              <a:buNone/>
            </a:pPr>
            <a:endParaRPr sz="2000">
              <a:latin typeface="Calibri"/>
              <a:ea typeface="Calibri"/>
              <a:cs typeface="Calibri"/>
              <a:sym typeface="Calibri"/>
            </a:endParaRPr>
          </a:p>
          <a:p>
            <a:pPr marL="457200" lvl="0" indent="-355600" algn="l" rtl="0">
              <a:spcBef>
                <a:spcPts val="0"/>
              </a:spcBef>
              <a:spcAft>
                <a:spcPts val="0"/>
              </a:spcAft>
              <a:buSzPts val="2000"/>
              <a:buFont typeface="Calibri"/>
              <a:buChar char="●"/>
            </a:pPr>
            <a:r>
              <a:rPr lang="en-GB" sz="2000">
                <a:latin typeface="Calibri"/>
                <a:ea typeface="Calibri"/>
                <a:cs typeface="Calibri"/>
                <a:sym typeface="Calibri"/>
              </a:rPr>
              <a:t>Go to Settings  &gt; [your name] &gt; Family Sharing, then follow the onscreen instructions.</a:t>
            </a:r>
            <a:endParaRPr sz="2000">
              <a:latin typeface="Calibri"/>
              <a:ea typeface="Calibri"/>
              <a:cs typeface="Calibri"/>
              <a:sym typeface="Calibri"/>
            </a:endParaRPr>
          </a:p>
          <a:p>
            <a:pPr marL="457200" lvl="0" indent="0" algn="l" rtl="0">
              <a:spcBef>
                <a:spcPts val="0"/>
              </a:spcBef>
              <a:spcAft>
                <a:spcPts val="0"/>
              </a:spcAft>
              <a:buNone/>
            </a:pPr>
            <a:endParaRPr sz="2000">
              <a:latin typeface="Calibri"/>
              <a:ea typeface="Calibri"/>
              <a:cs typeface="Calibri"/>
              <a:sym typeface="Calibri"/>
            </a:endParaRPr>
          </a:p>
          <a:p>
            <a:pPr marL="457200" lvl="0" indent="-355600" algn="l" rtl="0">
              <a:spcBef>
                <a:spcPts val="0"/>
              </a:spcBef>
              <a:spcAft>
                <a:spcPts val="0"/>
              </a:spcAft>
              <a:buSzPts val="2000"/>
              <a:buFont typeface="Calibri"/>
              <a:buChar char="●"/>
            </a:pPr>
            <a:r>
              <a:rPr lang="en-GB" sz="2000">
                <a:latin typeface="Calibri"/>
                <a:ea typeface="Calibri"/>
                <a:cs typeface="Calibri"/>
                <a:sym typeface="Calibri"/>
              </a:rPr>
              <a:t>Add one or more family members. When you add an adult family member, you can designate them as a parent or guardian. </a:t>
            </a:r>
            <a:endParaRPr sz="2000">
              <a:latin typeface="Calibri"/>
              <a:ea typeface="Calibri"/>
              <a:cs typeface="Calibri"/>
              <a:sym typeface="Calibri"/>
            </a:endParaRPr>
          </a:p>
          <a:p>
            <a:pPr marL="457200" lvl="0" indent="-355600" algn="l" rtl="0">
              <a:spcBef>
                <a:spcPts val="0"/>
              </a:spcBef>
              <a:spcAft>
                <a:spcPts val="0"/>
              </a:spcAft>
              <a:buSzPts val="2000"/>
              <a:buFont typeface="Calibri"/>
              <a:buChar char="●"/>
            </a:pPr>
            <a:r>
              <a:rPr lang="en-GB" sz="2000">
                <a:latin typeface="Calibri"/>
                <a:ea typeface="Calibri"/>
                <a:cs typeface="Calibri"/>
                <a:sym typeface="Calibri"/>
              </a:rPr>
              <a:t>Tap a feature you want to set up for your Family Sharing group, then follow the onscreen instructions.</a:t>
            </a:r>
            <a:endParaRPr sz="2000">
              <a:latin typeface="Calibri"/>
              <a:ea typeface="Calibri"/>
              <a:cs typeface="Calibri"/>
              <a:sym typeface="Calibri"/>
            </a:endParaRPr>
          </a:p>
          <a:p>
            <a:pPr marL="457200" lvl="0" indent="-355600" algn="l" rtl="0">
              <a:spcBef>
                <a:spcPts val="0"/>
              </a:spcBef>
              <a:spcAft>
                <a:spcPts val="0"/>
              </a:spcAft>
              <a:buSzPts val="2000"/>
              <a:buFont typeface="Calibri"/>
              <a:buChar char="●"/>
            </a:pPr>
            <a:r>
              <a:rPr lang="en-GB" sz="2000">
                <a:latin typeface="Calibri"/>
                <a:ea typeface="Calibri"/>
                <a:cs typeface="Calibri"/>
                <a:sym typeface="Calibri"/>
              </a:rPr>
              <a:t>To set up parental controls or Apple Cash for a child, tap their name, tap the feature, then follow the onscreen instructions.</a:t>
            </a:r>
            <a:endParaRPr sz="2000">
              <a:latin typeface="Calibri"/>
              <a:ea typeface="Calibri"/>
              <a:cs typeface="Calibri"/>
              <a:sym typeface="Calibri"/>
            </a:endParaRPr>
          </a:p>
        </p:txBody>
      </p:sp>
      <p:pic>
        <p:nvPicPr>
          <p:cNvPr id="238" name="Google Shape;238;p44"/>
          <p:cNvPicPr preferRelativeResize="0"/>
          <p:nvPr/>
        </p:nvPicPr>
        <p:blipFill>
          <a:blip r:embed="rId4">
            <a:alphaModFix/>
          </a:blip>
          <a:stretch>
            <a:fillRect/>
          </a:stretch>
        </p:blipFill>
        <p:spPr>
          <a:xfrm>
            <a:off x="6979150" y="1064962"/>
            <a:ext cx="848500" cy="74748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42"/>
        <p:cNvGrpSpPr/>
        <p:nvPr/>
      </p:nvGrpSpPr>
      <p:grpSpPr>
        <a:xfrm>
          <a:off x="0" y="0"/>
          <a:ext cx="0" cy="0"/>
          <a:chOff x="0" y="0"/>
          <a:chExt cx="0" cy="0"/>
        </a:xfrm>
      </p:grpSpPr>
      <p:sp>
        <p:nvSpPr>
          <p:cNvPr id="243" name="Google Shape;243;p45"/>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iPad child restriction settings</a:t>
            </a:r>
            <a:endParaRPr sz="4000" b="1">
              <a:solidFill>
                <a:srgbClr val="252B58"/>
              </a:solidFill>
              <a:latin typeface="Calibri"/>
              <a:ea typeface="Calibri"/>
              <a:cs typeface="Calibri"/>
              <a:sym typeface="Calibri"/>
            </a:endParaRPr>
          </a:p>
        </p:txBody>
      </p:sp>
      <p:sp>
        <p:nvSpPr>
          <p:cNvPr id="244" name="Google Shape;244;p45"/>
          <p:cNvSpPr txBox="1"/>
          <p:nvPr/>
        </p:nvSpPr>
        <p:spPr>
          <a:xfrm>
            <a:off x="169225" y="2141250"/>
            <a:ext cx="7890900" cy="3879000"/>
          </a:xfrm>
          <a:prstGeom prst="rect">
            <a:avLst/>
          </a:prstGeom>
          <a:noFill/>
          <a:ln>
            <a:noFill/>
          </a:ln>
        </p:spPr>
        <p:txBody>
          <a:bodyPr spcFirstLastPara="1" wrap="square" lIns="91425" tIns="91425" rIns="91425" bIns="91425" anchor="t" anchorCtr="0">
            <a:spAutoFit/>
          </a:bodyPr>
          <a:lstStyle/>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Settings - Screen Time</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Turn on Screen Time, then tap it again. Choose "This is My [Device]" or "This is My Child's [Device]".</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Follow the prompts until you get to Screen Time Passcode and enter a passcode.</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Make sure you choose a passcode that's different from the passcode you use to unlock your device. </a:t>
            </a:r>
            <a:endParaRPr sz="2400">
              <a:latin typeface="Calibri"/>
              <a:ea typeface="Calibri"/>
              <a:cs typeface="Calibri"/>
              <a:sym typeface="Calibri"/>
            </a:endParaRPr>
          </a:p>
        </p:txBody>
      </p:sp>
      <p:pic>
        <p:nvPicPr>
          <p:cNvPr id="245" name="Google Shape;245;p45"/>
          <p:cNvPicPr preferRelativeResize="0"/>
          <p:nvPr/>
        </p:nvPicPr>
        <p:blipFill>
          <a:blip r:embed="rId4">
            <a:alphaModFix/>
          </a:blip>
          <a:stretch>
            <a:fillRect/>
          </a:stretch>
        </p:blipFill>
        <p:spPr>
          <a:xfrm>
            <a:off x="6979150" y="1064962"/>
            <a:ext cx="848500" cy="747488"/>
          </a:xfrm>
          <a:prstGeom prst="rect">
            <a:avLst/>
          </a:prstGeom>
          <a:noFill/>
          <a:ln>
            <a:noFill/>
          </a:ln>
        </p:spPr>
      </p:pic>
      <p:pic>
        <p:nvPicPr>
          <p:cNvPr id="246" name="Google Shape;246;p45"/>
          <p:cNvPicPr preferRelativeResize="0"/>
          <p:nvPr/>
        </p:nvPicPr>
        <p:blipFill>
          <a:blip r:embed="rId5">
            <a:alphaModFix/>
          </a:blip>
          <a:stretch>
            <a:fillRect/>
          </a:stretch>
        </p:blipFill>
        <p:spPr>
          <a:xfrm>
            <a:off x="6979139" y="1974950"/>
            <a:ext cx="848511" cy="8004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50"/>
        <p:cNvGrpSpPr/>
        <p:nvPr/>
      </p:nvGrpSpPr>
      <p:grpSpPr>
        <a:xfrm>
          <a:off x="0" y="0"/>
          <a:ext cx="0" cy="0"/>
          <a:chOff x="0" y="0"/>
          <a:chExt cx="0" cy="0"/>
        </a:xfrm>
      </p:grpSpPr>
      <p:sp>
        <p:nvSpPr>
          <p:cNvPr id="251" name="Google Shape;251;p46"/>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Setting downtime</a:t>
            </a:r>
            <a:endParaRPr sz="4000" b="1">
              <a:solidFill>
                <a:srgbClr val="252B58"/>
              </a:solidFill>
              <a:latin typeface="Calibri"/>
              <a:ea typeface="Calibri"/>
              <a:cs typeface="Calibri"/>
              <a:sym typeface="Calibri"/>
            </a:endParaRPr>
          </a:p>
        </p:txBody>
      </p:sp>
      <p:sp>
        <p:nvSpPr>
          <p:cNvPr id="252" name="Google Shape;252;p46"/>
          <p:cNvSpPr txBox="1"/>
          <p:nvPr/>
        </p:nvSpPr>
        <p:spPr>
          <a:xfrm>
            <a:off x="169225" y="1974950"/>
            <a:ext cx="7890900" cy="4248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400">
                <a:latin typeface="Calibri"/>
                <a:ea typeface="Calibri"/>
                <a:cs typeface="Calibri"/>
                <a:sym typeface="Calibri"/>
              </a:rPr>
              <a:t>Setting downtime means that only apps you have </a:t>
            </a:r>
            <a:endParaRPr sz="2400">
              <a:latin typeface="Calibri"/>
              <a:ea typeface="Calibri"/>
              <a:cs typeface="Calibri"/>
              <a:sym typeface="Calibri"/>
            </a:endParaRPr>
          </a:p>
          <a:p>
            <a:pPr marL="0" lvl="0" indent="0" algn="l" rtl="0">
              <a:spcBef>
                <a:spcPts val="0"/>
              </a:spcBef>
              <a:spcAft>
                <a:spcPts val="0"/>
              </a:spcAft>
              <a:buNone/>
            </a:pPr>
            <a:r>
              <a:rPr lang="en-GB" sz="2400">
                <a:latin typeface="Calibri"/>
                <a:ea typeface="Calibri"/>
                <a:cs typeface="Calibri"/>
                <a:sym typeface="Calibri"/>
              </a:rPr>
              <a:t>selected will be available during the time.</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Settings - Screen Time</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Choose your child’s device.</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Select downtime and enter your passcode.</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Downtime can be scheduled for the same time each day or customised.</a:t>
            </a:r>
            <a:endParaRPr sz="2400">
              <a:latin typeface="Calibri"/>
              <a:ea typeface="Calibri"/>
              <a:cs typeface="Calibri"/>
              <a:sym typeface="Calibri"/>
            </a:endParaRPr>
          </a:p>
        </p:txBody>
      </p:sp>
      <p:pic>
        <p:nvPicPr>
          <p:cNvPr id="253" name="Google Shape;253;p46"/>
          <p:cNvPicPr preferRelativeResize="0"/>
          <p:nvPr/>
        </p:nvPicPr>
        <p:blipFill>
          <a:blip r:embed="rId4">
            <a:alphaModFix/>
          </a:blip>
          <a:stretch>
            <a:fillRect/>
          </a:stretch>
        </p:blipFill>
        <p:spPr>
          <a:xfrm>
            <a:off x="6979150" y="1064962"/>
            <a:ext cx="848500" cy="747488"/>
          </a:xfrm>
          <a:prstGeom prst="rect">
            <a:avLst/>
          </a:prstGeom>
          <a:noFill/>
          <a:ln>
            <a:noFill/>
          </a:ln>
        </p:spPr>
      </p:pic>
      <p:pic>
        <p:nvPicPr>
          <p:cNvPr id="254" name="Google Shape;254;p46"/>
          <p:cNvPicPr preferRelativeResize="0"/>
          <p:nvPr/>
        </p:nvPicPr>
        <p:blipFill>
          <a:blip r:embed="rId5">
            <a:alphaModFix/>
          </a:blip>
          <a:stretch>
            <a:fillRect/>
          </a:stretch>
        </p:blipFill>
        <p:spPr>
          <a:xfrm>
            <a:off x="6979139" y="1974950"/>
            <a:ext cx="848511" cy="8004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58"/>
        <p:cNvGrpSpPr/>
        <p:nvPr/>
      </p:nvGrpSpPr>
      <p:grpSpPr>
        <a:xfrm>
          <a:off x="0" y="0"/>
          <a:ext cx="0" cy="0"/>
          <a:chOff x="0" y="0"/>
          <a:chExt cx="0" cy="0"/>
        </a:xfrm>
      </p:grpSpPr>
      <p:sp>
        <p:nvSpPr>
          <p:cNvPr id="259" name="Google Shape;259;p47"/>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Set usage limits (child account)</a:t>
            </a:r>
            <a:endParaRPr sz="4000" b="1">
              <a:solidFill>
                <a:srgbClr val="252B58"/>
              </a:solidFill>
              <a:latin typeface="Calibri"/>
              <a:ea typeface="Calibri"/>
              <a:cs typeface="Calibri"/>
              <a:sym typeface="Calibri"/>
            </a:endParaRPr>
          </a:p>
        </p:txBody>
      </p:sp>
      <p:sp>
        <p:nvSpPr>
          <p:cNvPr id="260" name="Google Shape;260;p47"/>
          <p:cNvSpPr txBox="1"/>
          <p:nvPr/>
        </p:nvSpPr>
        <p:spPr>
          <a:xfrm>
            <a:off x="169225" y="2066500"/>
            <a:ext cx="7929000" cy="4248300"/>
          </a:xfrm>
          <a:prstGeom prst="rect">
            <a:avLst/>
          </a:prstGeom>
          <a:noFill/>
          <a:ln>
            <a:noFill/>
          </a:ln>
        </p:spPr>
        <p:txBody>
          <a:bodyPr spcFirstLastPara="1" wrap="square" lIns="91425" tIns="91425" rIns="91425" bIns="91425" anchor="t" anchorCtr="0">
            <a:spAutoFit/>
          </a:bodyPr>
          <a:lstStyle/>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Go to Settings and tap Screen Time.</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child device name then app limits.</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To set limits for individual apps, tap the category name to see all the apps in that category, then select the apps you want to limit.</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Next, then set the amount of time allowed.</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To set an amount of time for each day, tap Customize Days, then set limits for specific days.</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When you finish setting limits, tap Add.</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261" name="Google Shape;261;p47"/>
          <p:cNvPicPr preferRelativeResize="0"/>
          <p:nvPr/>
        </p:nvPicPr>
        <p:blipFill>
          <a:blip r:embed="rId4">
            <a:alphaModFix/>
          </a:blip>
          <a:stretch>
            <a:fillRect/>
          </a:stretch>
        </p:blipFill>
        <p:spPr>
          <a:xfrm>
            <a:off x="7249725" y="1292562"/>
            <a:ext cx="848500" cy="747488"/>
          </a:xfrm>
          <a:prstGeom prst="rect">
            <a:avLst/>
          </a:prstGeom>
          <a:noFill/>
          <a:ln>
            <a:noFill/>
          </a:ln>
        </p:spPr>
      </p:pic>
      <p:pic>
        <p:nvPicPr>
          <p:cNvPr id="262" name="Google Shape;262;p47"/>
          <p:cNvPicPr preferRelativeResize="0"/>
          <p:nvPr/>
        </p:nvPicPr>
        <p:blipFill>
          <a:blip r:embed="rId5">
            <a:alphaModFix/>
          </a:blip>
          <a:stretch>
            <a:fillRect/>
          </a:stretch>
        </p:blipFill>
        <p:spPr>
          <a:xfrm>
            <a:off x="7249714" y="2129675"/>
            <a:ext cx="848511" cy="800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6"/>
        <p:cNvGrpSpPr/>
        <p:nvPr/>
      </p:nvGrpSpPr>
      <p:grpSpPr>
        <a:xfrm>
          <a:off x="0" y="0"/>
          <a:ext cx="0" cy="0"/>
          <a:chOff x="0" y="0"/>
          <a:chExt cx="0" cy="0"/>
        </a:xfrm>
      </p:grpSpPr>
      <p:sp>
        <p:nvSpPr>
          <p:cNvPr id="267" name="Google Shape;267;p48"/>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Set usage limits (child account)</a:t>
            </a:r>
            <a:endParaRPr sz="4000" b="1">
              <a:solidFill>
                <a:srgbClr val="252B58"/>
              </a:solidFill>
              <a:latin typeface="Calibri"/>
              <a:ea typeface="Calibri"/>
              <a:cs typeface="Calibri"/>
              <a:sym typeface="Calibri"/>
            </a:endParaRPr>
          </a:p>
        </p:txBody>
      </p:sp>
      <p:sp>
        <p:nvSpPr>
          <p:cNvPr id="268" name="Google Shape;268;p48"/>
          <p:cNvSpPr txBox="1"/>
          <p:nvPr/>
        </p:nvSpPr>
        <p:spPr>
          <a:xfrm>
            <a:off x="169225" y="2066500"/>
            <a:ext cx="6958200" cy="3509400"/>
          </a:xfrm>
          <a:prstGeom prst="rect">
            <a:avLst/>
          </a:prstGeom>
          <a:noFill/>
          <a:ln>
            <a:noFill/>
          </a:ln>
        </p:spPr>
        <p:txBody>
          <a:bodyPr spcFirstLastPara="1" wrap="square" lIns="91425" tIns="91425" rIns="91425" bIns="91425" anchor="t" anchorCtr="0">
            <a:spAutoFit/>
          </a:bodyPr>
          <a:lstStyle/>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When you select the device you can also set apps that are always allowed e.g. Phone or Messages.</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You can choose contacts to choose specific people who can be contacted during downtime. So while messaging may be available in downtime it will only be to named contacts.</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269" name="Google Shape;269;p48"/>
          <p:cNvPicPr preferRelativeResize="0"/>
          <p:nvPr/>
        </p:nvPicPr>
        <p:blipFill>
          <a:blip r:embed="rId4">
            <a:alphaModFix/>
          </a:blip>
          <a:stretch>
            <a:fillRect/>
          </a:stretch>
        </p:blipFill>
        <p:spPr>
          <a:xfrm>
            <a:off x="7249725" y="1292562"/>
            <a:ext cx="848500" cy="747488"/>
          </a:xfrm>
          <a:prstGeom prst="rect">
            <a:avLst/>
          </a:prstGeom>
          <a:noFill/>
          <a:ln>
            <a:noFill/>
          </a:ln>
        </p:spPr>
      </p:pic>
      <p:pic>
        <p:nvPicPr>
          <p:cNvPr id="270" name="Google Shape;270;p48"/>
          <p:cNvPicPr preferRelativeResize="0"/>
          <p:nvPr/>
        </p:nvPicPr>
        <p:blipFill>
          <a:blip r:embed="rId5">
            <a:alphaModFix/>
          </a:blip>
          <a:stretch>
            <a:fillRect/>
          </a:stretch>
        </p:blipFill>
        <p:spPr>
          <a:xfrm>
            <a:off x="7249714" y="2129675"/>
            <a:ext cx="848511" cy="8004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74"/>
        <p:cNvGrpSpPr/>
        <p:nvPr/>
      </p:nvGrpSpPr>
      <p:grpSpPr>
        <a:xfrm>
          <a:off x="0" y="0"/>
          <a:ext cx="0" cy="0"/>
          <a:chOff x="0" y="0"/>
          <a:chExt cx="0" cy="0"/>
        </a:xfrm>
      </p:grpSpPr>
      <p:sp>
        <p:nvSpPr>
          <p:cNvPr id="275" name="Google Shape;275;p49"/>
          <p:cNvSpPr txBox="1"/>
          <p:nvPr/>
        </p:nvSpPr>
        <p:spPr>
          <a:xfrm>
            <a:off x="169225" y="1266100"/>
            <a:ext cx="7311300" cy="1416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Prevent iTunes &amp; App Store purchases</a:t>
            </a:r>
            <a:endParaRPr sz="4000" b="1">
              <a:solidFill>
                <a:srgbClr val="252B58"/>
              </a:solidFill>
              <a:latin typeface="Calibri"/>
              <a:ea typeface="Calibri"/>
              <a:cs typeface="Calibri"/>
              <a:sym typeface="Calibri"/>
            </a:endParaRPr>
          </a:p>
        </p:txBody>
      </p:sp>
      <p:sp>
        <p:nvSpPr>
          <p:cNvPr id="276" name="Google Shape;276;p49"/>
          <p:cNvSpPr txBox="1"/>
          <p:nvPr/>
        </p:nvSpPr>
        <p:spPr>
          <a:xfrm>
            <a:off x="169225" y="2775350"/>
            <a:ext cx="7890900" cy="3509400"/>
          </a:xfrm>
          <a:prstGeom prst="rect">
            <a:avLst/>
          </a:prstGeom>
          <a:noFill/>
          <a:ln>
            <a:noFill/>
          </a:ln>
        </p:spPr>
        <p:txBody>
          <a:bodyPr spcFirstLastPara="1" wrap="square" lIns="91425" tIns="91425" rIns="91425" bIns="91425" anchor="t" anchorCtr="0">
            <a:spAutoFit/>
          </a:bodyPr>
          <a:lstStyle/>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Go to Settings and tap Screen Time.</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Content &amp; Privacy Restrictions. If asked, enter your passcode.</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iTunes &amp; App Store Purchases (or App Installations &amp; Purchases).</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Choose a setting and set to Don't Allow.</a:t>
            </a:r>
            <a:endParaRPr sz="2400">
              <a:latin typeface="Calibri"/>
              <a:ea typeface="Calibri"/>
              <a:cs typeface="Calibri"/>
              <a:sym typeface="Calibri"/>
            </a:endParaRPr>
          </a:p>
        </p:txBody>
      </p:sp>
      <p:pic>
        <p:nvPicPr>
          <p:cNvPr id="277" name="Google Shape;277;p49"/>
          <p:cNvPicPr preferRelativeResize="0"/>
          <p:nvPr/>
        </p:nvPicPr>
        <p:blipFill>
          <a:blip r:embed="rId4">
            <a:alphaModFix/>
          </a:blip>
          <a:stretch>
            <a:fillRect/>
          </a:stretch>
        </p:blipFill>
        <p:spPr>
          <a:xfrm>
            <a:off x="6979150" y="1064962"/>
            <a:ext cx="848500" cy="747488"/>
          </a:xfrm>
          <a:prstGeom prst="rect">
            <a:avLst/>
          </a:prstGeom>
          <a:noFill/>
          <a:ln>
            <a:noFill/>
          </a:ln>
        </p:spPr>
      </p:pic>
      <p:pic>
        <p:nvPicPr>
          <p:cNvPr id="278" name="Google Shape;278;p49"/>
          <p:cNvPicPr preferRelativeResize="0"/>
          <p:nvPr/>
        </p:nvPicPr>
        <p:blipFill>
          <a:blip r:embed="rId5">
            <a:alphaModFix/>
          </a:blip>
          <a:stretch>
            <a:fillRect/>
          </a:stretch>
        </p:blipFill>
        <p:spPr>
          <a:xfrm>
            <a:off x="6979139" y="1974950"/>
            <a:ext cx="848511" cy="8004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82"/>
        <p:cNvGrpSpPr/>
        <p:nvPr/>
      </p:nvGrpSpPr>
      <p:grpSpPr>
        <a:xfrm>
          <a:off x="0" y="0"/>
          <a:ext cx="0" cy="0"/>
          <a:chOff x="0" y="0"/>
          <a:chExt cx="0" cy="0"/>
        </a:xfrm>
      </p:grpSpPr>
      <p:sp>
        <p:nvSpPr>
          <p:cNvPr id="283" name="Google Shape;283;p50"/>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Allow built-in apps and features</a:t>
            </a:r>
            <a:endParaRPr sz="4000" b="1">
              <a:solidFill>
                <a:srgbClr val="252B58"/>
              </a:solidFill>
              <a:latin typeface="Calibri"/>
              <a:ea typeface="Calibri"/>
              <a:cs typeface="Calibri"/>
              <a:sym typeface="Calibri"/>
            </a:endParaRPr>
          </a:p>
        </p:txBody>
      </p:sp>
      <p:sp>
        <p:nvSpPr>
          <p:cNvPr id="284" name="Google Shape;284;p50"/>
          <p:cNvSpPr txBox="1"/>
          <p:nvPr/>
        </p:nvSpPr>
        <p:spPr>
          <a:xfrm>
            <a:off x="169225" y="2066500"/>
            <a:ext cx="7890900" cy="4248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400">
                <a:latin typeface="Calibri"/>
                <a:ea typeface="Calibri"/>
                <a:cs typeface="Calibri"/>
                <a:sym typeface="Calibri"/>
              </a:rPr>
              <a:t>You can restrict the use of built-in apps or features. </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Go to Settings and tap Screen Time.</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Content &amp; Privacy Restrictions.</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Enter your Screen Time passcode.</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Allowed Apps.</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Select the apps you want to allow.</a:t>
            </a:r>
            <a:endParaRPr sz="2400">
              <a:latin typeface="Calibri"/>
              <a:ea typeface="Calibri"/>
              <a:cs typeface="Calibri"/>
              <a:sym typeface="Calibri"/>
            </a:endParaRPr>
          </a:p>
        </p:txBody>
      </p:sp>
      <p:pic>
        <p:nvPicPr>
          <p:cNvPr id="285" name="Google Shape;285;p50"/>
          <p:cNvPicPr preferRelativeResize="0"/>
          <p:nvPr/>
        </p:nvPicPr>
        <p:blipFill>
          <a:blip r:embed="rId4">
            <a:alphaModFix/>
          </a:blip>
          <a:stretch>
            <a:fillRect/>
          </a:stretch>
        </p:blipFill>
        <p:spPr>
          <a:xfrm>
            <a:off x="6979150" y="1064962"/>
            <a:ext cx="848500" cy="747488"/>
          </a:xfrm>
          <a:prstGeom prst="rect">
            <a:avLst/>
          </a:prstGeom>
          <a:noFill/>
          <a:ln>
            <a:noFill/>
          </a:ln>
        </p:spPr>
      </p:pic>
      <p:pic>
        <p:nvPicPr>
          <p:cNvPr id="286" name="Google Shape;286;p50"/>
          <p:cNvPicPr preferRelativeResize="0"/>
          <p:nvPr/>
        </p:nvPicPr>
        <p:blipFill>
          <a:blip r:embed="rId5">
            <a:alphaModFix/>
          </a:blip>
          <a:stretch>
            <a:fillRect/>
          </a:stretch>
        </p:blipFill>
        <p:spPr>
          <a:xfrm>
            <a:off x="6979139" y="1974950"/>
            <a:ext cx="848511" cy="8004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0"/>
        <p:cNvGrpSpPr/>
        <p:nvPr/>
      </p:nvGrpSpPr>
      <p:grpSpPr>
        <a:xfrm>
          <a:off x="0" y="0"/>
          <a:ext cx="0" cy="0"/>
          <a:chOff x="0" y="0"/>
          <a:chExt cx="0" cy="0"/>
        </a:xfrm>
      </p:grpSpPr>
      <p:sp>
        <p:nvSpPr>
          <p:cNvPr id="291" name="Google Shape;291;p51"/>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Restrict Game Center</a:t>
            </a:r>
            <a:endParaRPr sz="4000" b="1">
              <a:solidFill>
                <a:srgbClr val="252B58"/>
              </a:solidFill>
              <a:latin typeface="Calibri"/>
              <a:ea typeface="Calibri"/>
              <a:cs typeface="Calibri"/>
              <a:sym typeface="Calibri"/>
            </a:endParaRPr>
          </a:p>
        </p:txBody>
      </p:sp>
      <p:sp>
        <p:nvSpPr>
          <p:cNvPr id="292" name="Google Shape;292;p51"/>
          <p:cNvSpPr txBox="1"/>
          <p:nvPr/>
        </p:nvSpPr>
        <p:spPr>
          <a:xfrm>
            <a:off x="169225" y="2066500"/>
            <a:ext cx="4640700" cy="3879000"/>
          </a:xfrm>
          <a:prstGeom prst="rect">
            <a:avLst/>
          </a:prstGeom>
          <a:noFill/>
          <a:ln>
            <a:noFill/>
          </a:ln>
        </p:spPr>
        <p:txBody>
          <a:bodyPr spcFirstLastPara="1" wrap="square" lIns="91425" tIns="91425" rIns="91425" bIns="91425" anchor="t" anchorCtr="0">
            <a:spAutoFit/>
          </a:bodyPr>
          <a:lstStyle/>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Go to Settings and tap Screen Time.</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Content &amp; Privacy Restrictions, then tap Content Restrictions.</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Scroll down to Game Center, then choose your settings.</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293" name="Google Shape;293;p51"/>
          <p:cNvPicPr preferRelativeResize="0"/>
          <p:nvPr/>
        </p:nvPicPr>
        <p:blipFill>
          <a:blip r:embed="rId4">
            <a:alphaModFix/>
          </a:blip>
          <a:stretch>
            <a:fillRect/>
          </a:stretch>
        </p:blipFill>
        <p:spPr>
          <a:xfrm>
            <a:off x="6979150" y="1064962"/>
            <a:ext cx="848500" cy="747488"/>
          </a:xfrm>
          <a:prstGeom prst="rect">
            <a:avLst/>
          </a:prstGeom>
          <a:noFill/>
          <a:ln>
            <a:noFill/>
          </a:ln>
        </p:spPr>
      </p:pic>
      <p:pic>
        <p:nvPicPr>
          <p:cNvPr id="294" name="Google Shape;294;p51"/>
          <p:cNvPicPr preferRelativeResize="0"/>
          <p:nvPr/>
        </p:nvPicPr>
        <p:blipFill>
          <a:blip r:embed="rId5">
            <a:alphaModFix/>
          </a:blip>
          <a:stretch>
            <a:fillRect/>
          </a:stretch>
        </p:blipFill>
        <p:spPr>
          <a:xfrm>
            <a:off x="5992714" y="1064950"/>
            <a:ext cx="848511" cy="800400"/>
          </a:xfrm>
          <a:prstGeom prst="rect">
            <a:avLst/>
          </a:prstGeom>
          <a:noFill/>
          <a:ln>
            <a:noFill/>
          </a:ln>
        </p:spPr>
      </p:pic>
      <p:pic>
        <p:nvPicPr>
          <p:cNvPr id="295" name="Google Shape;295;p51"/>
          <p:cNvPicPr preferRelativeResize="0"/>
          <p:nvPr/>
        </p:nvPicPr>
        <p:blipFill>
          <a:blip r:embed="rId6">
            <a:alphaModFix/>
          </a:blip>
          <a:stretch>
            <a:fillRect/>
          </a:stretch>
        </p:blipFill>
        <p:spPr>
          <a:xfrm>
            <a:off x="4809925" y="2167650"/>
            <a:ext cx="3338564" cy="377784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9"/>
        <p:cNvGrpSpPr/>
        <p:nvPr/>
      </p:nvGrpSpPr>
      <p:grpSpPr>
        <a:xfrm>
          <a:off x="0" y="0"/>
          <a:ext cx="0" cy="0"/>
          <a:chOff x="0" y="0"/>
          <a:chExt cx="0" cy="0"/>
        </a:xfrm>
      </p:grpSpPr>
      <p:sp>
        <p:nvSpPr>
          <p:cNvPr id="300" name="Google Shape;300;p52"/>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Whatsapp</a:t>
            </a:r>
            <a:endParaRPr sz="4000" b="1">
              <a:solidFill>
                <a:srgbClr val="252B58"/>
              </a:solidFill>
              <a:latin typeface="Calibri"/>
              <a:ea typeface="Calibri"/>
              <a:cs typeface="Calibri"/>
              <a:sym typeface="Calibri"/>
            </a:endParaRPr>
          </a:p>
        </p:txBody>
      </p:sp>
      <p:sp>
        <p:nvSpPr>
          <p:cNvPr id="301" name="Google Shape;301;p52"/>
          <p:cNvSpPr txBox="1"/>
          <p:nvPr/>
        </p:nvSpPr>
        <p:spPr>
          <a:xfrm>
            <a:off x="169225" y="2066500"/>
            <a:ext cx="7521900" cy="3879000"/>
          </a:xfrm>
          <a:prstGeom prst="rect">
            <a:avLst/>
          </a:prstGeom>
          <a:noFill/>
          <a:ln>
            <a:noFill/>
          </a:ln>
        </p:spPr>
        <p:txBody>
          <a:bodyPr spcFirstLastPara="1" wrap="square" lIns="91425" tIns="91425" rIns="91425" bIns="91425" anchor="t" anchorCtr="0">
            <a:spAutoFit/>
          </a:bodyPr>
          <a:lstStyle/>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the cog – or ‘Settings’ – on the bottom right of the app’s main page, then ‘Account’, then ‘Privacy’. </a:t>
            </a:r>
            <a:endParaRPr sz="2400">
              <a:latin typeface="Calibri"/>
              <a:ea typeface="Calibri"/>
              <a:cs typeface="Calibri"/>
              <a:sym typeface="Calibri"/>
            </a:endParaRPr>
          </a:p>
          <a:p>
            <a:pPr marL="457200" lvl="0" indent="0" algn="l" rtl="0">
              <a:spcBef>
                <a:spcPts val="0"/>
              </a:spcBef>
              <a:spcAft>
                <a:spcPts val="0"/>
              </a:spcAft>
              <a:buNone/>
            </a:pP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From here you can adjust what others can see on your child’s profile: </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‘Last Seen’ shows when they were last using the app; </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‘Profile Photo’ shows their profile photo; </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‘About’ reveals your child’s personal details; </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‘Status’ reveals what they are doing now.</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302" name="Google Shape;302;p52"/>
          <p:cNvPicPr preferRelativeResize="0"/>
          <p:nvPr/>
        </p:nvPicPr>
        <p:blipFill>
          <a:blip r:embed="rId4">
            <a:alphaModFix/>
          </a:blip>
          <a:stretch>
            <a:fillRect/>
          </a:stretch>
        </p:blipFill>
        <p:spPr>
          <a:xfrm>
            <a:off x="6578600" y="1044575"/>
            <a:ext cx="1505325" cy="11850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06"/>
        <p:cNvGrpSpPr/>
        <p:nvPr/>
      </p:nvGrpSpPr>
      <p:grpSpPr>
        <a:xfrm>
          <a:off x="0" y="0"/>
          <a:ext cx="0" cy="0"/>
          <a:chOff x="0" y="0"/>
          <a:chExt cx="0" cy="0"/>
        </a:xfrm>
      </p:grpSpPr>
      <p:sp>
        <p:nvSpPr>
          <p:cNvPr id="307" name="Google Shape;307;p53"/>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Whatsapp (Locations)</a:t>
            </a:r>
            <a:endParaRPr sz="4000" b="1">
              <a:solidFill>
                <a:srgbClr val="252B58"/>
              </a:solidFill>
              <a:latin typeface="Calibri"/>
              <a:ea typeface="Calibri"/>
              <a:cs typeface="Calibri"/>
              <a:sym typeface="Calibri"/>
            </a:endParaRPr>
          </a:p>
        </p:txBody>
      </p:sp>
      <p:sp>
        <p:nvSpPr>
          <p:cNvPr id="308" name="Google Shape;308;p53"/>
          <p:cNvSpPr txBox="1"/>
          <p:nvPr/>
        </p:nvSpPr>
        <p:spPr>
          <a:xfrm>
            <a:off x="169225" y="2066500"/>
            <a:ext cx="7521900" cy="4617600"/>
          </a:xfrm>
          <a:prstGeom prst="rect">
            <a:avLst/>
          </a:prstGeom>
          <a:noFill/>
          <a:ln>
            <a:noFill/>
          </a:ln>
        </p:spPr>
        <p:txBody>
          <a:bodyPr spcFirstLastPara="1" wrap="square" lIns="91425" tIns="91425" rIns="91425" bIns="91425" anchor="t" anchorCtr="0">
            <a:spAutoFit/>
          </a:bodyPr>
          <a:lstStyle/>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It can be dangerous for someone to know the location of your child. </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To remove ‘Live Location’, tap the cog – or ‘Settings’ – on the bottom right of the app’s main page, </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Then ‘Privacy’. </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When you tap ‘Live Location’ you can choose the chats from which you want your child’s location to be removed.</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r>
              <a:rPr lang="en-GB" sz="2400">
                <a:latin typeface="Calibri"/>
                <a:ea typeface="Calibri"/>
                <a:cs typeface="Calibri"/>
                <a:sym typeface="Calibri"/>
              </a:rPr>
              <a:t>Live locations can be sent while in a chat for limited times, this can be useful if you want to know where your child is!</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309" name="Google Shape;309;p53"/>
          <p:cNvPicPr preferRelativeResize="0"/>
          <p:nvPr/>
        </p:nvPicPr>
        <p:blipFill>
          <a:blip r:embed="rId4">
            <a:alphaModFix/>
          </a:blip>
          <a:stretch>
            <a:fillRect/>
          </a:stretch>
        </p:blipFill>
        <p:spPr>
          <a:xfrm>
            <a:off x="6578600" y="1044575"/>
            <a:ext cx="1505325" cy="11850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13"/>
        <p:cNvGrpSpPr/>
        <p:nvPr/>
      </p:nvGrpSpPr>
      <p:grpSpPr>
        <a:xfrm>
          <a:off x="0" y="0"/>
          <a:ext cx="0" cy="0"/>
          <a:chOff x="0" y="0"/>
          <a:chExt cx="0" cy="0"/>
        </a:xfrm>
      </p:grpSpPr>
      <p:sp>
        <p:nvSpPr>
          <p:cNvPr id="314" name="Google Shape;314;p54"/>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Snapchat - who can contact you?</a:t>
            </a:r>
            <a:endParaRPr sz="4000" b="1">
              <a:solidFill>
                <a:srgbClr val="252B58"/>
              </a:solidFill>
              <a:latin typeface="Calibri"/>
              <a:ea typeface="Calibri"/>
              <a:cs typeface="Calibri"/>
              <a:sym typeface="Calibri"/>
            </a:endParaRPr>
          </a:p>
        </p:txBody>
      </p:sp>
      <p:sp>
        <p:nvSpPr>
          <p:cNvPr id="315" name="Google Shape;315;p54"/>
          <p:cNvSpPr txBox="1"/>
          <p:nvPr/>
        </p:nvSpPr>
        <p:spPr>
          <a:xfrm>
            <a:off x="169225" y="2066500"/>
            <a:ext cx="7521900" cy="4617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400">
                <a:latin typeface="Calibri"/>
                <a:ea typeface="Calibri"/>
                <a:cs typeface="Calibri"/>
                <a:sym typeface="Calibri"/>
              </a:rPr>
              <a:t>Choose who can contact you on Snapchat:</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the icon in the top left corner, then the settings cog in the top right corner.</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Scroll to contact me</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Friends - only people you have added to Snapchat as friends can contact you.</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Friends and contacts - people you have added on Snapchat or have as contacts on your phone.</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r>
              <a:rPr lang="en-GB" sz="2400">
                <a:latin typeface="Calibri"/>
                <a:ea typeface="Calibri"/>
                <a:cs typeface="Calibri"/>
                <a:sym typeface="Calibri"/>
              </a:rPr>
              <a:t>Similar steps can be taken to decide who can see your stories.</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316" name="Google Shape;316;p54"/>
          <p:cNvPicPr preferRelativeResize="0"/>
          <p:nvPr/>
        </p:nvPicPr>
        <p:blipFill>
          <a:blip r:embed="rId4">
            <a:alphaModFix/>
          </a:blip>
          <a:stretch>
            <a:fillRect/>
          </a:stretch>
        </p:blipFill>
        <p:spPr>
          <a:xfrm>
            <a:off x="7515275" y="1082125"/>
            <a:ext cx="752650" cy="7526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0"/>
        <p:cNvGrpSpPr/>
        <p:nvPr/>
      </p:nvGrpSpPr>
      <p:grpSpPr>
        <a:xfrm>
          <a:off x="0" y="0"/>
          <a:ext cx="0" cy="0"/>
          <a:chOff x="0" y="0"/>
          <a:chExt cx="0" cy="0"/>
        </a:xfrm>
      </p:grpSpPr>
      <p:sp>
        <p:nvSpPr>
          <p:cNvPr id="321" name="Google Shape;321;p55"/>
          <p:cNvSpPr txBox="1"/>
          <p:nvPr/>
        </p:nvSpPr>
        <p:spPr>
          <a:xfrm>
            <a:off x="169225" y="1266100"/>
            <a:ext cx="7311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000" b="1">
                <a:solidFill>
                  <a:srgbClr val="252B58"/>
                </a:solidFill>
                <a:latin typeface="Calibri"/>
                <a:ea typeface="Calibri"/>
                <a:cs typeface="Calibri"/>
                <a:sym typeface="Calibri"/>
              </a:rPr>
              <a:t>Snapchat - Location sharing</a:t>
            </a:r>
            <a:endParaRPr sz="4000" b="1">
              <a:solidFill>
                <a:srgbClr val="252B58"/>
              </a:solidFill>
              <a:latin typeface="Calibri"/>
              <a:ea typeface="Calibri"/>
              <a:cs typeface="Calibri"/>
              <a:sym typeface="Calibri"/>
            </a:endParaRPr>
          </a:p>
        </p:txBody>
      </p:sp>
      <p:sp>
        <p:nvSpPr>
          <p:cNvPr id="322" name="Google Shape;322;p55"/>
          <p:cNvSpPr txBox="1"/>
          <p:nvPr/>
        </p:nvSpPr>
        <p:spPr>
          <a:xfrm>
            <a:off x="169225" y="2066500"/>
            <a:ext cx="7521900" cy="4617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400">
                <a:latin typeface="Calibri"/>
                <a:ea typeface="Calibri"/>
                <a:cs typeface="Calibri"/>
                <a:sym typeface="Calibri"/>
              </a:rPr>
              <a:t>Choose who can contact you on Snapchat:</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Tap the icon in the top left corner, then the settings cog in the top right corner.</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Scroll to ‘See my location’</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Ghost mode - friends cannot see your location</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If ghost mode is off then you can choose who sees your location - Friends; Friends, except…; Only these friends.</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GB" sz="2400">
                <a:latin typeface="Calibri"/>
                <a:ea typeface="Calibri"/>
                <a:cs typeface="Calibri"/>
                <a:sym typeface="Calibri"/>
              </a:rPr>
              <a:t>Hide my live location means friends can’t see where you are on the snapchat map</a:t>
            </a: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a:p>
            <a:pPr marL="0" lvl="0" indent="0" algn="l" rtl="0">
              <a:spcBef>
                <a:spcPts val="0"/>
              </a:spcBef>
              <a:spcAft>
                <a:spcPts val="0"/>
              </a:spcAft>
              <a:buNone/>
            </a:pPr>
            <a:endParaRPr sz="2400">
              <a:latin typeface="Calibri"/>
              <a:ea typeface="Calibri"/>
              <a:cs typeface="Calibri"/>
              <a:sym typeface="Calibri"/>
            </a:endParaRPr>
          </a:p>
        </p:txBody>
      </p:sp>
      <p:pic>
        <p:nvPicPr>
          <p:cNvPr id="323" name="Google Shape;323;p55"/>
          <p:cNvPicPr preferRelativeResize="0"/>
          <p:nvPr/>
        </p:nvPicPr>
        <p:blipFill>
          <a:blip r:embed="rId4">
            <a:alphaModFix/>
          </a:blip>
          <a:stretch>
            <a:fillRect/>
          </a:stretch>
        </p:blipFill>
        <p:spPr>
          <a:xfrm>
            <a:off x="7515275" y="1082125"/>
            <a:ext cx="752650" cy="75265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2059</Words>
  <Application>Microsoft Office PowerPoint</Application>
  <PresentationFormat>On-screen Show (4:3)</PresentationFormat>
  <Paragraphs>202</Paragraphs>
  <Slides>29</Slides>
  <Notes>29</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29</vt:i4>
      </vt:variant>
    </vt:vector>
  </HeadingPairs>
  <TitlesOfParts>
    <vt:vector size="34" baseType="lpstr">
      <vt:lpstr>Arial</vt:lpstr>
      <vt:lpstr>Calibri</vt:lpstr>
      <vt:lpstr>Source Sans Pro</vt:lpstr>
      <vt:lpstr>Simple Light</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alea</dc:creator>
  <cp:lastModifiedBy>alea</cp:lastModifiedBy>
  <cp:revision>1</cp:revision>
  <dcterms:modified xsi:type="dcterms:W3CDTF">2025-03-24T12:27:56Z</dcterms:modified>
</cp:coreProperties>
</file>