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290" r:id="rId2"/>
    <p:sldId id="291" r:id="rId3"/>
    <p:sldId id="292" r:id="rId4"/>
    <p:sldId id="269" r:id="rId5"/>
    <p:sldId id="297" r:id="rId6"/>
    <p:sldId id="270" r:id="rId7"/>
    <p:sldId id="271" r:id="rId8"/>
    <p:sldId id="272" r:id="rId9"/>
    <p:sldId id="273" r:id="rId10"/>
    <p:sldId id="280" r:id="rId11"/>
    <p:sldId id="274" r:id="rId12"/>
    <p:sldId id="281" r:id="rId13"/>
    <p:sldId id="277" r:id="rId14"/>
    <p:sldId id="282" r:id="rId15"/>
    <p:sldId id="279" r:id="rId16"/>
    <p:sldId id="275" r:id="rId17"/>
    <p:sldId id="276" r:id="rId18"/>
    <p:sldId id="288" r:id="rId19"/>
    <p:sldId id="293" r:id="rId20"/>
    <p:sldId id="295" r:id="rId21"/>
    <p:sldId id="296" r:id="rId22"/>
    <p:sldId id="284" r:id="rId23"/>
    <p:sldId id="283" r:id="rId24"/>
    <p:sldId id="285" r:id="rId25"/>
    <p:sldId id="286" r:id="rId26"/>
    <p:sldId id="287" r:id="rId27"/>
    <p:sldId id="267" r:id="rId28"/>
  </p:sldIdLst>
  <p:sldSz cx="9144000" cy="6858000" type="screen4x3"/>
  <p:notesSz cx="6858000" cy="9144000"/>
  <p:embeddedFontLst>
    <p:embeddedFont>
      <p:font typeface="Comic Sans MS" panose="030F0702030302020204" pitchFamily="66" charset="0"/>
      <p:regular r:id="rId31"/>
      <p:bold r:id="rId32"/>
      <p:italic r:id="rId33"/>
      <p:boldItalic r:id="rId34"/>
    </p:embeddedFont>
    <p:embeddedFont>
      <p:font typeface="Twinkl" panose="020B0604020202020204" pitchFamily="2" charset="0"/>
      <p:regular r:id="rId35"/>
      <p:bold r:id="rId36"/>
    </p:embeddedFont>
    <p:embeddedFont>
      <p:font typeface="Sassoon Infant Md" panose="02000603050000020003" pitchFamily="50" charset="0"/>
      <p:regular r:id="rId37"/>
    </p:embeddedFont>
    <p:embeddedFont>
      <p:font typeface="Sassoon Infant Rg" panose="02000503030000020003" pitchFamily="50" charset="0"/>
      <p:regular r:id="rId38"/>
      <p:bold r:id="rId39"/>
    </p:embeddedFont>
    <p:embeddedFont>
      <p:font typeface="Wingdings 2" panose="05020102010507070707" pitchFamily="18" charset="2"/>
      <p:regular r:id="rId40"/>
    </p:embeddedFont>
    <p:embeddedFont>
      <p:font typeface="Twinkl SemiBold" charset="0"/>
      <p:bold r:id="rId41"/>
    </p:embeddedFont>
    <p:embeddedFont>
      <p:font typeface="Calibri" panose="020F0502020204030204" pitchFamily="34" charset="0"/>
      <p:regular r:id="rId42"/>
      <p:bold r:id="rId43"/>
      <p:italic r:id="rId44"/>
      <p:boldItalic r:id="rId4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1797">
          <p15:clr>
            <a:srgbClr val="A4A3A4"/>
          </p15:clr>
        </p15:guide>
        <p15:guide id="2" pos="2880">
          <p15:clr>
            <a:srgbClr val="A4A3A4"/>
          </p15:clr>
        </p15:guide>
        <p15:guide id="3" pos="340">
          <p15:clr>
            <a:srgbClr val="A4A3A4"/>
          </p15:clr>
        </p15:guide>
        <p15:guide id="4" orient="horz" pos="3906">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578A06"/>
    <a:srgbClr val="86B73A"/>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0" autoAdjust="0"/>
    <p:restoredTop sz="94660"/>
  </p:normalViewPr>
  <p:slideViewPr>
    <p:cSldViewPr snapToGrid="0">
      <p:cViewPr varScale="1">
        <p:scale>
          <a:sx n="73" d="100"/>
          <a:sy n="73" d="100"/>
        </p:scale>
        <p:origin x="1314" y="72"/>
      </p:cViewPr>
      <p:guideLst>
        <p:guide orient="horz" pos="1797"/>
        <p:guide pos="2880"/>
        <p:guide pos="340"/>
        <p:guide orient="horz" pos="3906"/>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86" d="100"/>
          <a:sy n="86" d="100"/>
        </p:scale>
        <p:origin x="3864"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8E50DC2-03C9-4846-8F2B-C4973E8619E8}" type="datetimeFigureOut">
              <a:rPr lang="en-GB"/>
              <a:pPr>
                <a:defRPr/>
              </a:pPr>
              <a:t>04/02/2019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1CCF1E2-63BE-4CAD-AF85-4A7EFF9D2AAA}"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3D554B4-F1D1-4F2F-B850-D24BF4152126}" type="datetimeFigureOut">
              <a:rPr lang="en-GB"/>
              <a:pPr>
                <a:defRPr/>
              </a:pPr>
              <a:t>04/02/2019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E84975F-CB27-4A04-940C-21128B5DC2DC}"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331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4C28A80-E248-4061-BAD6-4A0D5BA17DC7}" type="slidenum">
              <a:rPr lang="en-GB" altLang="en-US">
                <a:latin typeface="Calibri" panose="020F0502020204030204" pitchFamily="34" charset="0"/>
              </a:rPr>
              <a:pPr eaLnBrk="1" hangingPunct="1"/>
              <a:t>6</a:t>
            </a:fld>
            <a:endParaRPr lang="en-GB" altLang="en-US">
              <a:latin typeface="Calibri" panose="020F0502020204030204" pitchFamily="34" charset="0"/>
            </a:endParaRPr>
          </a:p>
        </p:txBody>
      </p:sp>
    </p:spTree>
    <p:extLst>
      <p:ext uri="{BB962C8B-B14F-4D97-AF65-F5344CB8AC3E}">
        <p14:creationId xmlns:p14="http://schemas.microsoft.com/office/powerpoint/2010/main" val="609950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4340"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8E08460-5C4F-450B-9A73-5340EF03B10D}" type="slidenum">
              <a:rPr lang="en-GB" altLang="en-US">
                <a:latin typeface="Calibri" panose="020F0502020204030204" pitchFamily="34" charset="0"/>
              </a:rPr>
              <a:pPr eaLnBrk="1" hangingPunct="1"/>
              <a:t>7</a:t>
            </a:fld>
            <a:endParaRPr lang="en-GB" altLang="en-US">
              <a:latin typeface="Calibri" panose="020F0502020204030204" pitchFamily="34" charset="0"/>
            </a:endParaRPr>
          </a:p>
        </p:txBody>
      </p:sp>
    </p:spTree>
    <p:extLst>
      <p:ext uri="{BB962C8B-B14F-4D97-AF65-F5344CB8AC3E}">
        <p14:creationId xmlns:p14="http://schemas.microsoft.com/office/powerpoint/2010/main" val="2725226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B6DD50F-BA45-4F97-A825-19A7F9DC1C4F}" type="slidenum">
              <a:rPr lang="en-GB" altLang="en-US">
                <a:latin typeface="Calibri" panose="020F0502020204030204" pitchFamily="34" charset="0"/>
              </a:rPr>
              <a:pPr eaLnBrk="1" hangingPunct="1"/>
              <a:t>8</a:t>
            </a:fld>
            <a:endParaRPr lang="en-GB" altLang="en-US">
              <a:latin typeface="Calibri" panose="020F0502020204030204" pitchFamily="34" charset="0"/>
            </a:endParaRPr>
          </a:p>
        </p:txBody>
      </p:sp>
    </p:spTree>
    <p:extLst>
      <p:ext uri="{BB962C8B-B14F-4D97-AF65-F5344CB8AC3E}">
        <p14:creationId xmlns:p14="http://schemas.microsoft.com/office/powerpoint/2010/main" val="930241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6388"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1853154-AC28-4C48-B021-5F1452CB5BC2}" type="slidenum">
              <a:rPr lang="en-GB" altLang="en-US">
                <a:latin typeface="Calibri" panose="020F0502020204030204" pitchFamily="34" charset="0"/>
              </a:rPr>
              <a:pPr eaLnBrk="1" hangingPunct="1"/>
              <a:t>9</a:t>
            </a:fld>
            <a:endParaRPr lang="en-GB" altLang="en-US">
              <a:latin typeface="Calibri" panose="020F0502020204030204" pitchFamily="34" charset="0"/>
            </a:endParaRPr>
          </a:p>
        </p:txBody>
      </p:sp>
    </p:spTree>
    <p:extLst>
      <p:ext uri="{BB962C8B-B14F-4D97-AF65-F5344CB8AC3E}">
        <p14:creationId xmlns:p14="http://schemas.microsoft.com/office/powerpoint/2010/main" val="3635216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DF8B3C-7348-4090-9DA2-902497E0843C}" type="slidenum">
              <a:rPr lang="en-US" altLang="en-US"/>
              <a:pPr/>
              <a:t>10</a:t>
            </a:fld>
            <a:endParaRPr lang="en-US" altLang="en-US"/>
          </a:p>
        </p:txBody>
      </p:sp>
      <p:sp>
        <p:nvSpPr>
          <p:cNvPr id="6146" name="Rectangle 2"/>
          <p:cNvSpPr>
            <a:spLocks noGrp="1" noRot="1" noChangeAspect="1" noChangeArrowheads="1" noTextEdit="1"/>
          </p:cNvSpPr>
          <p:nvPr>
            <p:ph type="sldImg"/>
          </p:nvPr>
        </p:nvSpPr>
        <p:spPr>
          <a:ln/>
        </p:spPr>
      </p:sp>
      <p:sp>
        <p:nvSpPr>
          <p:cNvPr id="6147" name="Rectangle 3"/>
          <p:cNvSpPr>
            <a:spLocks noGrp="1" noChangeArrowheads="1"/>
          </p:cNvSpPr>
          <p:nvPr>
            <p:ph type="body" idx="1"/>
          </p:nvPr>
        </p:nvSpPr>
        <p:spPr/>
        <p:txBody>
          <a:bodyPr/>
          <a:lstStyle/>
          <a:p>
            <a:endParaRPr lang="en-GB" altLang="en-US"/>
          </a:p>
        </p:txBody>
      </p:sp>
    </p:spTree>
    <p:extLst>
      <p:ext uri="{BB962C8B-B14F-4D97-AF65-F5344CB8AC3E}">
        <p14:creationId xmlns:p14="http://schemas.microsoft.com/office/powerpoint/2010/main" val="13263015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61C6581-B552-4F7C-9E00-7956791A4DBC}" type="slidenum">
              <a:rPr lang="en-GB" altLang="en-US">
                <a:latin typeface="Calibri" panose="020F0502020204030204" pitchFamily="34" charset="0"/>
              </a:rPr>
              <a:pPr eaLnBrk="1" hangingPunct="1"/>
              <a:t>11</a:t>
            </a:fld>
            <a:endParaRPr lang="en-GB" altLang="en-US">
              <a:latin typeface="Calibri" panose="020F0502020204030204" pitchFamily="34" charset="0"/>
            </a:endParaRPr>
          </a:p>
        </p:txBody>
      </p:sp>
    </p:spTree>
    <p:extLst>
      <p:ext uri="{BB962C8B-B14F-4D97-AF65-F5344CB8AC3E}">
        <p14:creationId xmlns:p14="http://schemas.microsoft.com/office/powerpoint/2010/main" val="1521768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4340"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53BBBB6-70C6-42CE-A702-47107949BB33}" type="slidenum">
              <a:rPr lang="en-GB" altLang="en-US">
                <a:latin typeface="Calibri" panose="020F0502020204030204" pitchFamily="34" charset="0"/>
              </a:rPr>
              <a:pPr eaLnBrk="1" hangingPunct="1"/>
              <a:t>13</a:t>
            </a:fld>
            <a:endParaRPr lang="en-GB" altLang="en-US">
              <a:latin typeface="Calibri" panose="020F0502020204030204" pitchFamily="34" charset="0"/>
            </a:endParaRPr>
          </a:p>
        </p:txBody>
      </p:sp>
    </p:spTree>
    <p:extLst>
      <p:ext uri="{BB962C8B-B14F-4D97-AF65-F5344CB8AC3E}">
        <p14:creationId xmlns:p14="http://schemas.microsoft.com/office/powerpoint/2010/main" val="4000140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6388"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3040B1B-3E30-4F5D-97E6-73A2B68C34A7}" type="slidenum">
              <a:rPr lang="en-GB" altLang="en-US">
                <a:latin typeface="Calibri" panose="020F0502020204030204" pitchFamily="34" charset="0"/>
              </a:rPr>
              <a:pPr eaLnBrk="1" hangingPunct="1"/>
              <a:t>15</a:t>
            </a:fld>
            <a:endParaRPr lang="en-GB" altLang="en-US">
              <a:latin typeface="Calibri" panose="020F0502020204030204" pitchFamily="34" charset="0"/>
            </a:endParaRPr>
          </a:p>
        </p:txBody>
      </p:sp>
    </p:spTree>
    <p:extLst>
      <p:ext uri="{BB962C8B-B14F-4D97-AF65-F5344CB8AC3E}">
        <p14:creationId xmlns:p14="http://schemas.microsoft.com/office/powerpoint/2010/main" val="377286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C8F771F-C8F2-4D07-A101-0D3C0D9361C9}" type="slidenum">
              <a:rPr lang="en-GB" altLang="en-US">
                <a:latin typeface="Calibri" panose="020F0502020204030204" pitchFamily="34" charset="0"/>
              </a:rPr>
              <a:pPr eaLnBrk="1" hangingPunct="1"/>
              <a:t>16</a:t>
            </a:fld>
            <a:endParaRPr lang="en-GB" altLang="en-US">
              <a:latin typeface="Calibri" panose="020F0502020204030204" pitchFamily="34" charset="0"/>
            </a:endParaRPr>
          </a:p>
        </p:txBody>
      </p:sp>
    </p:spTree>
    <p:extLst>
      <p:ext uri="{BB962C8B-B14F-4D97-AF65-F5344CB8AC3E}">
        <p14:creationId xmlns:p14="http://schemas.microsoft.com/office/powerpoint/2010/main" val="3567980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E0B1957-2DF5-4ED0-8F0C-EC95794AD9AF}" type="slidenum">
              <a:rPr lang="en-GB" altLang="en-US">
                <a:latin typeface="Calibri" panose="020F0502020204030204" pitchFamily="34" charset="0"/>
              </a:rPr>
              <a:pPr eaLnBrk="1" hangingPunct="1"/>
              <a:t>17</a:t>
            </a:fld>
            <a:endParaRPr lang="en-GB" altLang="en-US">
              <a:latin typeface="Calibri" panose="020F0502020204030204" pitchFamily="34" charset="0"/>
            </a:endParaRPr>
          </a:p>
        </p:txBody>
      </p:sp>
    </p:spTree>
    <p:extLst>
      <p:ext uri="{BB962C8B-B14F-4D97-AF65-F5344CB8AC3E}">
        <p14:creationId xmlns:p14="http://schemas.microsoft.com/office/powerpoint/2010/main" val="30883228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9102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0982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1795631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3078634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5696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grpSp>
        <p:nvGrpSpPr>
          <p:cNvPr id="4" name="Group 11"/>
          <p:cNvGrpSpPr>
            <a:grpSpLocks/>
          </p:cNvGrpSpPr>
          <p:nvPr/>
        </p:nvGrpSpPr>
        <p:grpSpPr bwMode="auto">
          <a:xfrm>
            <a:off x="0" y="0"/>
            <a:ext cx="9144000" cy="6858000"/>
            <a:chOff x="0" y="0"/>
            <a:chExt cx="9144677" cy="6858000"/>
          </a:xfrm>
        </p:grpSpPr>
        <p:pic>
          <p:nvPicPr>
            <p:cNvPr id="5" name="Picture 12" descr="SD-PanelTitle-R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7" name="Picture 14" descr="HDRibbonTitle-UniformTrim.png"/>
            <p:cNvPicPr>
              <a:picLocks noChangeAspect="1"/>
            </p:cNvPicPr>
            <p:nvPr/>
          </p:nvPicPr>
          <p:blipFill>
            <a:blip r:embed="rId3">
              <a:extLst>
                <a:ext uri="{28A0092B-C50C-407E-A947-70E740481C1C}">
                  <a14:useLocalDpi xmlns:a14="http://schemas.microsoft.com/office/drawing/2010/main" val="0"/>
                </a:ext>
              </a:extLst>
            </a:blip>
            <a:srcRect l="-2" r="47958"/>
            <a:stretch>
              <a:fillRect/>
            </a:stretch>
          </p:blipFill>
          <p:spPr bwMode="auto">
            <a:xfrm>
              <a:off x="0" y="3128434"/>
              <a:ext cx="1664208" cy="61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5" descr="HDRibbonTitle-UniformTrim.png"/>
            <p:cNvPicPr>
              <a:picLocks noChangeAspect="1"/>
            </p:cNvPicPr>
            <p:nvPr/>
          </p:nvPicPr>
          <p:blipFill>
            <a:blip r:embed="rId3">
              <a:extLst>
                <a:ext uri="{28A0092B-C50C-407E-A947-70E740481C1C}">
                  <a14:useLocalDpi xmlns:a14="http://schemas.microsoft.com/office/drawing/2010/main" val="0"/>
                </a:ext>
              </a:extLst>
            </a:blip>
            <a:srcRect l="-2" r="47958"/>
            <a:stretch>
              <a:fillRect/>
            </a:stretch>
          </p:blipFill>
          <p:spPr bwMode="auto">
            <a:xfrm>
              <a:off x="7480469" y="3128434"/>
              <a:ext cx="1664208" cy="61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9" name="Straight Connector 8"/>
          <p:cNvCxnSpPr/>
          <p:nvPr/>
        </p:nvCxnSpPr>
        <p:spPr>
          <a:xfrm>
            <a:off x="2019300" y="3471863"/>
            <a:ext cx="511333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3"/>
          <p:cNvSpPr>
            <a:spLocks noGrp="1"/>
          </p:cNvSpPr>
          <p:nvPr>
            <p:ph type="dt" sz="half" idx="10"/>
          </p:nvPr>
        </p:nvSpPr>
        <p:spPr>
          <a:xfrm>
            <a:off x="6065838" y="5054600"/>
            <a:ext cx="673100" cy="279400"/>
          </a:xfrm>
        </p:spPr>
        <p:txBody>
          <a:bodyPr/>
          <a:lstStyle>
            <a:lvl1pPr>
              <a:defRPr/>
            </a:lvl1pPr>
          </a:lstStyle>
          <a:p>
            <a:pPr>
              <a:defRPr/>
            </a:pPr>
            <a:endParaRPr lang="en-GB" altLang="en-US"/>
          </a:p>
        </p:txBody>
      </p:sp>
      <p:sp>
        <p:nvSpPr>
          <p:cNvPr id="11" name="Footer Placeholder 4"/>
          <p:cNvSpPr>
            <a:spLocks noGrp="1"/>
          </p:cNvSpPr>
          <p:nvPr>
            <p:ph type="ftr" sz="quarter" idx="11"/>
          </p:nvPr>
        </p:nvSpPr>
        <p:spPr>
          <a:xfrm>
            <a:off x="1922463" y="5054600"/>
            <a:ext cx="4064000" cy="279400"/>
          </a:xfrm>
        </p:spPr>
        <p:txBody>
          <a:bodyPr/>
          <a:lstStyle>
            <a:lvl1pPr>
              <a:defRPr/>
            </a:lvl1pPr>
          </a:lstStyle>
          <a:p>
            <a:pPr>
              <a:defRPr/>
            </a:pPr>
            <a:endParaRPr lang="en-GB" altLang="en-US"/>
          </a:p>
        </p:txBody>
      </p:sp>
      <p:sp>
        <p:nvSpPr>
          <p:cNvPr id="12" name="Slide Number Placeholder 5"/>
          <p:cNvSpPr>
            <a:spLocks noGrp="1"/>
          </p:cNvSpPr>
          <p:nvPr>
            <p:ph type="sldNum" sz="quarter" idx="12"/>
          </p:nvPr>
        </p:nvSpPr>
        <p:spPr>
          <a:xfrm>
            <a:off x="6816725" y="5054600"/>
            <a:ext cx="414338" cy="279400"/>
          </a:xfrm>
        </p:spPr>
        <p:txBody>
          <a:bodyPr/>
          <a:lstStyle>
            <a:lvl1pPr>
              <a:defRPr/>
            </a:lvl1pPr>
          </a:lstStyle>
          <a:p>
            <a:pPr>
              <a:defRPr/>
            </a:pPr>
            <a:fld id="{8C078BF2-9561-4DBA-8C0F-4A04FFEFE591}" type="slidenum">
              <a:rPr lang="en-GB" altLang="en-US"/>
              <a:pPr>
                <a:defRPr/>
              </a:pPr>
              <a:t>‹#›</a:t>
            </a:fld>
            <a:endParaRPr lang="en-GB" altLang="en-US"/>
          </a:p>
        </p:txBody>
      </p:sp>
    </p:spTree>
    <p:extLst>
      <p:ext uri="{BB962C8B-B14F-4D97-AF65-F5344CB8AC3E}">
        <p14:creationId xmlns:p14="http://schemas.microsoft.com/office/powerpoint/2010/main" val="3646998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085BAE4D-EA64-441D-B4EA-8C8DC733BAD9}" type="datetimeFigureOut">
              <a:rPr lang="en-US"/>
              <a:pPr>
                <a:defRPr/>
              </a:pPr>
              <a:t>2/4/2019</a:t>
            </a:fld>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fld id="{7409CEC1-EA3B-4E7E-AAC0-0C8B22719E46}" type="slidenum">
              <a:rPr lang="en-GB" altLang="en-US"/>
              <a:pPr/>
              <a:t>‹#›</a:t>
            </a:fld>
            <a:endParaRPr lang="en-GB" altLang="en-US"/>
          </a:p>
        </p:txBody>
      </p:sp>
    </p:spTree>
    <p:extLst>
      <p:ext uri="{BB962C8B-B14F-4D97-AF65-F5344CB8AC3E}">
        <p14:creationId xmlns:p14="http://schemas.microsoft.com/office/powerpoint/2010/main" val="1396578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AE865B37-0ECF-437B-BA0F-8AF23F60DBD9}" type="slidenum">
              <a:rPr lang="en-US" altLang="en-US"/>
              <a:pPr/>
              <a:t>‹#›</a:t>
            </a:fld>
            <a:endParaRPr lang="en-US" altLang="en-US"/>
          </a:p>
        </p:txBody>
      </p:sp>
    </p:spTree>
    <p:extLst>
      <p:ext uri="{BB962C8B-B14F-4D97-AF65-F5344CB8AC3E}">
        <p14:creationId xmlns:p14="http://schemas.microsoft.com/office/powerpoint/2010/main" val="1694359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368652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085153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wm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5.wmf"/><Relationship Id="rId5" Type="http://schemas.openxmlformats.org/officeDocument/2006/relationships/image" Target="../media/image14.wmf"/><Relationship Id="rId4" Type="http://schemas.openxmlformats.org/officeDocument/2006/relationships/image" Target="../media/image13.wmf"/></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www.bbc.com/bitesize/clips/z9b9jxs"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hyperlink" Target="https://www.bbc.com/bitesize/clips/z9r87ty"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44894" y="1676397"/>
            <a:ext cx="5308866" cy="1515533"/>
          </a:xfrm>
        </p:spPr>
        <p:txBody>
          <a:bodyPr/>
          <a:lstStyle/>
          <a:p>
            <a:r>
              <a:rPr lang="en-GB" dirty="0" smtClean="0">
                <a:solidFill>
                  <a:srgbClr val="FF0000"/>
                </a:solidFill>
              </a:rPr>
              <a:t>We gather…</a:t>
            </a:r>
            <a:endParaRPr lang="en-GB" dirty="0">
              <a:solidFill>
                <a:srgbClr val="FF0000"/>
              </a:solidFill>
            </a:endParaRPr>
          </a:p>
        </p:txBody>
      </p:sp>
      <p:sp>
        <p:nvSpPr>
          <p:cNvPr id="3" name="Subtitle 2"/>
          <p:cNvSpPr>
            <a:spLocks noGrp="1"/>
          </p:cNvSpPr>
          <p:nvPr>
            <p:ph type="subTitle" idx="1"/>
          </p:nvPr>
        </p:nvSpPr>
        <p:spPr/>
        <p:txBody>
          <a:bodyPr>
            <a:normAutofit fontScale="85000" lnSpcReduction="20000"/>
          </a:bodyPr>
          <a:lstStyle/>
          <a:p>
            <a:r>
              <a:rPr lang="en-GB" dirty="0" smtClean="0"/>
              <a:t>As we gather, we light the candle to symbolise God being with us.</a:t>
            </a:r>
          </a:p>
          <a:p>
            <a:r>
              <a:rPr lang="en-GB" dirty="0" smtClean="0"/>
              <a:t>And we join our hands to let God know that we gather in prayer in his name.</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8819" y="1676397"/>
            <a:ext cx="1780181" cy="1780181"/>
          </a:xfrm>
          <a:prstGeom prst="rect">
            <a:avLst/>
          </a:prstGeom>
        </p:spPr>
      </p:pic>
    </p:spTree>
    <p:extLst>
      <p:ext uri="{BB962C8B-B14F-4D97-AF65-F5344CB8AC3E}">
        <p14:creationId xmlns:p14="http://schemas.microsoft.com/office/powerpoint/2010/main" val="19722522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82745" y="806023"/>
            <a:ext cx="5308866" cy="1515533"/>
          </a:xfrm>
        </p:spPr>
        <p:txBody>
          <a:bodyPr/>
          <a:lstStyle/>
          <a:p>
            <a:r>
              <a:rPr lang="en-GB" sz="4400" dirty="0" smtClean="0"/>
              <a:t>Sign of the cross..</a:t>
            </a:r>
            <a:endParaRPr lang="en-GB" sz="4400" dirty="0"/>
          </a:p>
        </p:txBody>
      </p:sp>
      <p:sp>
        <p:nvSpPr>
          <p:cNvPr id="3" name="Subtitle 2"/>
          <p:cNvSpPr>
            <a:spLocks noGrp="1"/>
          </p:cNvSpPr>
          <p:nvPr>
            <p:ph type="subTitle" idx="1"/>
          </p:nvPr>
        </p:nvSpPr>
        <p:spPr>
          <a:xfrm>
            <a:off x="2000311" y="1789612"/>
            <a:ext cx="5308866" cy="2938172"/>
          </a:xfrm>
        </p:spPr>
        <p:txBody>
          <a:bodyPr>
            <a:noAutofit/>
          </a:bodyPr>
          <a:lstStyle/>
          <a:p>
            <a:pPr marL="45720"/>
            <a:r>
              <a:rPr lang="en-GB" sz="1600" dirty="0">
                <a:latin typeface="Comic Sans MS" panose="030F0702030302020204" pitchFamily="66" charset="0"/>
              </a:rPr>
              <a:t>This our school,</a:t>
            </a:r>
          </a:p>
          <a:p>
            <a:pPr marL="45720"/>
            <a:r>
              <a:rPr lang="en-GB" sz="1600" dirty="0">
                <a:latin typeface="Comic Sans MS" panose="030F0702030302020204" pitchFamily="66" charset="0"/>
              </a:rPr>
              <a:t>let peace dwell here,</a:t>
            </a:r>
          </a:p>
          <a:p>
            <a:pPr marL="45720"/>
            <a:r>
              <a:rPr lang="en-GB" sz="1600" dirty="0">
                <a:latin typeface="Comic Sans MS" panose="030F0702030302020204" pitchFamily="66" charset="0"/>
              </a:rPr>
              <a:t>Let the rooms be full of contentment.</a:t>
            </a:r>
          </a:p>
          <a:p>
            <a:pPr marL="45720"/>
            <a:r>
              <a:rPr lang="en-GB" sz="1600" dirty="0">
                <a:latin typeface="Comic Sans MS" panose="030F0702030302020204" pitchFamily="66" charset="0"/>
              </a:rPr>
              <a:t>Let love abide here;</a:t>
            </a:r>
          </a:p>
          <a:p>
            <a:pPr marL="45720"/>
            <a:r>
              <a:rPr lang="en-GB" sz="1600" dirty="0">
                <a:latin typeface="Comic Sans MS" panose="030F0702030302020204" pitchFamily="66" charset="0"/>
              </a:rPr>
              <a:t>love of one another; love of mankind, love of life itself</a:t>
            </a:r>
          </a:p>
          <a:p>
            <a:pPr marL="45720"/>
            <a:r>
              <a:rPr lang="en-GB" sz="1600" dirty="0">
                <a:latin typeface="Comic Sans MS" panose="030F0702030302020204" pitchFamily="66" charset="0"/>
              </a:rPr>
              <a:t>and love of God.</a:t>
            </a:r>
          </a:p>
          <a:p>
            <a:pPr marL="45720"/>
            <a:r>
              <a:rPr lang="en-GB" sz="1600" dirty="0">
                <a:latin typeface="Comic Sans MS" panose="030F0702030302020204" pitchFamily="66" charset="0"/>
              </a:rPr>
              <a:t>Let us remember that</a:t>
            </a:r>
          </a:p>
          <a:p>
            <a:pPr marL="45720"/>
            <a:r>
              <a:rPr lang="en-GB" sz="1600" dirty="0">
                <a:latin typeface="Comic Sans MS" panose="030F0702030302020204" pitchFamily="66" charset="0"/>
              </a:rPr>
              <a:t>As many hands build a house,</a:t>
            </a:r>
          </a:p>
          <a:p>
            <a:pPr marL="45720"/>
            <a:r>
              <a:rPr lang="en-GB" sz="1600" dirty="0">
                <a:latin typeface="Comic Sans MS" panose="030F0702030302020204" pitchFamily="66" charset="0"/>
              </a:rPr>
              <a:t>So many hearts build a school.</a:t>
            </a:r>
          </a:p>
          <a:p>
            <a:endParaRPr lang="en-GB" sz="1200" dirty="0"/>
          </a:p>
        </p:txBody>
      </p:sp>
      <p:pic>
        <p:nvPicPr>
          <p:cNvPr id="5" name="Picture 4" descr="HeLLo GoD, MaY i SPeaK To My SoN, PLeASe?: Call 54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8882" y="3882798"/>
            <a:ext cx="3495675" cy="2619375"/>
          </a:xfrm>
          <a:prstGeom prst="rect">
            <a:avLst/>
          </a:prstGeom>
        </p:spPr>
      </p:pic>
    </p:spTree>
    <p:extLst>
      <p:ext uri="{BB962C8B-B14F-4D97-AF65-F5344CB8AC3E}">
        <p14:creationId xmlns:p14="http://schemas.microsoft.com/office/powerpoint/2010/main" val="37965551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00311" y="2987520"/>
            <a:ext cx="5308866" cy="1515533"/>
          </a:xfrm>
        </p:spPr>
        <p:txBody>
          <a:bodyPr/>
          <a:lstStyle/>
          <a:p>
            <a:r>
              <a:rPr lang="en-GB" dirty="0" smtClean="0"/>
              <a:t>The theme of our collective worship is…</a:t>
            </a:r>
            <a:endParaRPr lang="en-GB" dirty="0"/>
          </a:p>
        </p:txBody>
      </p:sp>
    </p:spTree>
    <p:extLst>
      <p:ext uri="{BB962C8B-B14F-4D97-AF65-F5344CB8AC3E}">
        <p14:creationId xmlns:p14="http://schemas.microsoft.com/office/powerpoint/2010/main" val="30578035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ctrTitle"/>
          </p:nvPr>
        </p:nvSpPr>
        <p:spPr>
          <a:xfrm>
            <a:off x="827088" y="-100013"/>
            <a:ext cx="7772400" cy="2387601"/>
          </a:xfrm>
        </p:spPr>
        <p:txBody>
          <a:bodyPr/>
          <a:lstStyle/>
          <a:p>
            <a:r>
              <a:rPr lang="en-GB" altLang="en-US" smtClean="0">
                <a:ln>
                  <a:noFill/>
                </a:ln>
              </a:rPr>
              <a:t>Is being a Catholic the only religion in the World?</a:t>
            </a:r>
          </a:p>
        </p:txBody>
      </p:sp>
      <p:pic>
        <p:nvPicPr>
          <p:cNvPr id="1741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2133600"/>
            <a:ext cx="4608512" cy="446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63052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rgbClr val="FF0000"/>
                </a:solidFill>
              </a:rPr>
              <a:t>We listen…</a:t>
            </a:r>
            <a:endParaRPr lang="en-GB" dirty="0">
              <a:solidFill>
                <a:srgbClr val="FF0000"/>
              </a:solidFill>
            </a:endParaRPr>
          </a:p>
        </p:txBody>
      </p:sp>
    </p:spTree>
    <p:extLst>
      <p:ext uri="{BB962C8B-B14F-4D97-AF65-F5344CB8AC3E}">
        <p14:creationId xmlns:p14="http://schemas.microsoft.com/office/powerpoint/2010/main" val="783921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36950" y="1112838"/>
            <a:ext cx="4151313" cy="600075"/>
          </a:xfrm>
        </p:spPr>
        <p:txBody>
          <a:bodyPr>
            <a:normAutofit fontScale="90000"/>
          </a:bodyPr>
          <a:lstStyle/>
          <a:p>
            <a:pPr eaLnBrk="1" fontAlgn="auto" hangingPunct="1">
              <a:spcAft>
                <a:spcPts val="0"/>
              </a:spcAft>
              <a:defRPr/>
            </a:pPr>
            <a:r>
              <a:rPr lang="en-GB" dirty="0" smtClean="0">
                <a:solidFill>
                  <a:schemeClr val="tx2">
                    <a:satMod val="130000"/>
                  </a:schemeClr>
                </a:solidFill>
              </a:rPr>
              <a:t>Islam</a:t>
            </a:r>
            <a:endParaRPr lang="en-GB" dirty="0">
              <a:solidFill>
                <a:schemeClr val="tx2">
                  <a:satMod val="130000"/>
                </a:schemeClr>
              </a:solidFill>
            </a:endParaRPr>
          </a:p>
        </p:txBody>
      </p:sp>
      <p:pic>
        <p:nvPicPr>
          <p:cNvPr id="8195" name="Picture 2" descr="C:\Users\Helen\AppData\Local\Microsoft\Windows\Temporary Internet Files\Content.IE5\LQKCO1DI\MPj04412170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4563" y="857250"/>
            <a:ext cx="5072062" cy="564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5"/>
          <p:cNvSpPr txBox="1">
            <a:spLocks noChangeArrowheads="1"/>
          </p:cNvSpPr>
          <p:nvPr/>
        </p:nvSpPr>
        <p:spPr bwMode="auto">
          <a:xfrm>
            <a:off x="3286125" y="214313"/>
            <a:ext cx="2816225"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sz="9600">
                <a:latin typeface="SassoonPrimaryInfant" pitchFamily="2" charset="0"/>
              </a:rPr>
              <a:t>Islam</a:t>
            </a:r>
          </a:p>
        </p:txBody>
      </p:sp>
    </p:spTree>
    <p:extLst>
      <p:ext uri="{BB962C8B-B14F-4D97-AF65-F5344CB8AC3E}">
        <p14:creationId xmlns:p14="http://schemas.microsoft.com/office/powerpoint/2010/main" val="12722527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Helen\AppData\Local\Microsoft\Windows\Temporary Internet Files\Content.IE5\LQKCO1DI\MPj04412170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285750"/>
            <a:ext cx="154622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000100" y="2214554"/>
            <a:ext cx="7358114" cy="2123658"/>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fontAlgn="auto">
              <a:spcBef>
                <a:spcPts val="0"/>
              </a:spcBef>
              <a:spcAft>
                <a:spcPts val="0"/>
              </a:spcAft>
              <a:defRPr/>
            </a:pPr>
            <a:r>
              <a:rPr lang="en-GB" sz="2400" b="1" dirty="0">
                <a:latin typeface="SassoonPrimaryInfant" pitchFamily="2" charset="0"/>
              </a:rPr>
              <a:t>Islam</a:t>
            </a:r>
            <a:r>
              <a:rPr lang="en-GB" sz="2400" dirty="0">
                <a:latin typeface="SassoonPrimaryInfant" pitchFamily="2" charset="0"/>
              </a:rPr>
              <a:t> is the faith and way of life of over a billion people. </a:t>
            </a:r>
          </a:p>
          <a:p>
            <a:pPr fontAlgn="auto">
              <a:spcBef>
                <a:spcPts val="0"/>
              </a:spcBef>
              <a:spcAft>
                <a:spcPts val="0"/>
              </a:spcAft>
              <a:defRPr/>
            </a:pPr>
            <a:endParaRPr lang="en-GB" sz="2400" dirty="0">
              <a:latin typeface="SassoonPrimaryInfant" pitchFamily="2" charset="0"/>
            </a:endParaRPr>
          </a:p>
          <a:p>
            <a:pPr fontAlgn="auto">
              <a:spcBef>
                <a:spcPts val="0"/>
              </a:spcBef>
              <a:spcAft>
                <a:spcPts val="0"/>
              </a:spcAft>
              <a:defRPr/>
            </a:pPr>
            <a:r>
              <a:rPr lang="en-GB" sz="2400" dirty="0">
                <a:latin typeface="SassoonPrimaryInfant" pitchFamily="2" charset="0"/>
              </a:rPr>
              <a:t>People who follow the faith of Islam are known as </a:t>
            </a:r>
            <a:r>
              <a:rPr lang="en-GB" sz="2400" b="1" dirty="0">
                <a:latin typeface="SassoonPrimaryInfant" pitchFamily="2" charset="0"/>
              </a:rPr>
              <a:t>Muslims.</a:t>
            </a:r>
          </a:p>
          <a:p>
            <a:pPr fontAlgn="auto">
              <a:spcBef>
                <a:spcPts val="0"/>
              </a:spcBef>
              <a:spcAft>
                <a:spcPts val="0"/>
              </a:spcAft>
              <a:defRPr/>
            </a:pPr>
            <a:endParaRPr lang="en-GB" dirty="0"/>
          </a:p>
          <a:p>
            <a:pPr fontAlgn="auto">
              <a:spcBef>
                <a:spcPts val="0"/>
              </a:spcBef>
              <a:spcAft>
                <a:spcPts val="0"/>
              </a:spcAft>
              <a:defRPr/>
            </a:pPr>
            <a:endParaRPr lang="en-GB" dirty="0"/>
          </a:p>
        </p:txBody>
      </p:sp>
      <p:pic>
        <p:nvPicPr>
          <p:cNvPr id="9222" name="Picture 3" descr="C:\Users\Helen\AppData\Local\Microsoft\Windows\Temporary Internet Files\Content.IE5\1DFXT9F2\MCj04334520000[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8688" y="4500563"/>
            <a:ext cx="1409700"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4" descr="C:\Users\Helen\AppData\Local\Microsoft\Windows\Temporary Internet Files\Content.IE5\LQKCO1DI\MCj04355840000[1].wm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00375" y="45720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5" descr="C:\Users\Helen\AppData\Local\Microsoft\Windows\Temporary Internet Files\Content.IE5\1DFXT9F2\MCj04334660000[1].wm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9438" y="5143500"/>
            <a:ext cx="1363662"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6" descr="C:\Users\Helen\AppData\Local\Microsoft\Windows\Temporary Internet Files\Content.IE5\VZ2XYL4K\MCj04334620000[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86375" y="4500563"/>
            <a:ext cx="132080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2786063" y="642938"/>
            <a:ext cx="3894137" cy="830262"/>
          </a:xfrm>
          <a:prstGeom prst="rect">
            <a:avLst/>
          </a:prstGeom>
          <a:noFill/>
        </p:spPr>
        <p:txBody>
          <a:bodyPr wrap="none">
            <a:spAutoFit/>
          </a:bodyPr>
          <a:lstStyle/>
          <a:p>
            <a:pPr>
              <a:defRPr/>
            </a:pPr>
            <a:r>
              <a:rPr lang="en-GB" sz="4800" dirty="0">
                <a:effectLst>
                  <a:outerShdw blurRad="38100" dist="38100" dir="2700000" algn="tl">
                    <a:srgbClr val="000000">
                      <a:alpha val="43137"/>
                    </a:srgbClr>
                  </a:outerShdw>
                </a:effectLst>
                <a:latin typeface="SassoonPrimaryInfant" pitchFamily="2" charset="0"/>
              </a:rPr>
              <a:t>What is Islam?</a:t>
            </a:r>
          </a:p>
        </p:txBody>
      </p:sp>
    </p:spTree>
    <p:extLst>
      <p:ext uri="{BB962C8B-B14F-4D97-AF65-F5344CB8AC3E}">
        <p14:creationId xmlns:p14="http://schemas.microsoft.com/office/powerpoint/2010/main" val="4036607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Helen\AppData\Local\Microsoft\Windows\Temporary Internet Files\Content.IE5\LQKCO1DI\MPj04412170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285750"/>
            <a:ext cx="154622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071539" y="2357430"/>
            <a:ext cx="7429552" cy="3785652"/>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gn="ctr" fontAlgn="auto">
              <a:spcBef>
                <a:spcPts val="0"/>
              </a:spcBef>
              <a:spcAft>
                <a:spcPts val="0"/>
              </a:spcAft>
              <a:defRPr/>
            </a:pPr>
            <a:r>
              <a:rPr lang="en-GB" sz="3200" dirty="0">
                <a:latin typeface="SassoonPrimaryInfant" pitchFamily="2" charset="0"/>
              </a:rPr>
              <a:t>Islam originated in </a:t>
            </a:r>
            <a:r>
              <a:rPr lang="en-GB" sz="3200" b="1" dirty="0">
                <a:latin typeface="SassoonPrimaryInfant" pitchFamily="2" charset="0"/>
              </a:rPr>
              <a:t>Saudi Arabia </a:t>
            </a:r>
            <a:r>
              <a:rPr lang="en-GB" sz="3200" dirty="0">
                <a:latin typeface="SassoonPrimaryInfant" pitchFamily="2" charset="0"/>
              </a:rPr>
              <a:t>but </a:t>
            </a:r>
          </a:p>
          <a:p>
            <a:pPr algn="ctr" fontAlgn="auto">
              <a:spcBef>
                <a:spcPts val="0"/>
              </a:spcBef>
              <a:spcAft>
                <a:spcPts val="0"/>
              </a:spcAft>
              <a:defRPr/>
            </a:pPr>
            <a:r>
              <a:rPr lang="en-GB" sz="3200" dirty="0">
                <a:latin typeface="SassoonPrimaryInfant" pitchFamily="2" charset="0"/>
              </a:rPr>
              <a:t>it is now a faith that is practiced world wide.</a:t>
            </a:r>
          </a:p>
          <a:p>
            <a:pPr algn="ctr" fontAlgn="auto">
              <a:spcBef>
                <a:spcPts val="0"/>
              </a:spcBef>
              <a:spcAft>
                <a:spcPts val="0"/>
              </a:spcAft>
              <a:defRPr/>
            </a:pPr>
            <a:endParaRPr lang="en-GB" sz="3200" dirty="0">
              <a:latin typeface="SassoonPrimaryInfant" pitchFamily="2" charset="0"/>
            </a:endParaRPr>
          </a:p>
          <a:p>
            <a:pPr algn="ctr" fontAlgn="auto">
              <a:spcBef>
                <a:spcPts val="0"/>
              </a:spcBef>
              <a:spcAft>
                <a:spcPts val="0"/>
              </a:spcAft>
              <a:defRPr/>
            </a:pPr>
            <a:r>
              <a:rPr lang="en-GB" sz="3200" dirty="0">
                <a:latin typeface="SassoonPrimaryInfant" pitchFamily="2" charset="0"/>
              </a:rPr>
              <a:t>The highest density of Muslims are in </a:t>
            </a:r>
            <a:r>
              <a:rPr lang="en-GB" sz="3200" b="1" dirty="0">
                <a:latin typeface="SassoonPrimaryInfant" pitchFamily="2" charset="0"/>
              </a:rPr>
              <a:t>Indonesia.</a:t>
            </a:r>
          </a:p>
          <a:p>
            <a:pPr fontAlgn="auto">
              <a:spcBef>
                <a:spcPts val="0"/>
              </a:spcBef>
              <a:spcAft>
                <a:spcPts val="0"/>
              </a:spcAft>
              <a:defRPr/>
            </a:pPr>
            <a:endParaRPr lang="en-GB" sz="2400" dirty="0">
              <a:latin typeface="SassoonPrimaryInfant" pitchFamily="2" charset="0"/>
            </a:endParaRPr>
          </a:p>
          <a:p>
            <a:pPr fontAlgn="auto">
              <a:spcBef>
                <a:spcPts val="0"/>
              </a:spcBef>
              <a:spcAft>
                <a:spcPts val="0"/>
              </a:spcAft>
              <a:defRPr/>
            </a:pPr>
            <a:endParaRPr lang="en-GB" sz="2400" dirty="0">
              <a:latin typeface="SassoonPrimaryInfant" pitchFamily="2" charset="0"/>
            </a:endParaRPr>
          </a:p>
        </p:txBody>
      </p:sp>
      <p:pic>
        <p:nvPicPr>
          <p:cNvPr id="10246" name="Picture 2" descr="C:\Users\Helen\AppData\Local\Microsoft\Windows\Temporary Internet Files\Content.IE5\1DFXT9F2\MCj0431620000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8688" y="5143500"/>
            <a:ext cx="14287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071688" y="500063"/>
            <a:ext cx="4792662" cy="1570037"/>
          </a:xfrm>
          <a:prstGeom prst="rect">
            <a:avLst/>
          </a:prstGeom>
        </p:spPr>
        <p:txBody>
          <a:bodyPr wrap="none">
            <a:spAutoFit/>
          </a:bodyPr>
          <a:lstStyle/>
          <a:p>
            <a:pPr algn="ctr">
              <a:defRPr/>
            </a:pPr>
            <a:r>
              <a:rPr lang="en-GB" sz="4800" dirty="0">
                <a:effectLst>
                  <a:outerShdw blurRad="38100" dist="38100" dir="2700000" algn="tl">
                    <a:srgbClr val="000000">
                      <a:alpha val="43137"/>
                    </a:srgbClr>
                  </a:outerShdw>
                </a:effectLst>
                <a:latin typeface="SassoonPrimaryInfant" pitchFamily="2" charset="0"/>
              </a:rPr>
              <a:t>Where does Islam </a:t>
            </a:r>
          </a:p>
          <a:p>
            <a:pPr algn="ctr">
              <a:defRPr/>
            </a:pPr>
            <a:r>
              <a:rPr lang="en-GB" sz="4800" dirty="0">
                <a:effectLst>
                  <a:outerShdw blurRad="38100" dist="38100" dir="2700000" algn="tl">
                    <a:srgbClr val="000000">
                      <a:alpha val="43137"/>
                    </a:srgbClr>
                  </a:outerShdw>
                </a:effectLst>
                <a:latin typeface="SassoonPrimaryInfant" pitchFamily="2" charset="0"/>
              </a:rPr>
              <a:t>originate from?</a:t>
            </a:r>
          </a:p>
        </p:txBody>
      </p:sp>
    </p:spTree>
    <p:extLst>
      <p:ext uri="{BB962C8B-B14F-4D97-AF65-F5344CB8AC3E}">
        <p14:creationId xmlns:p14="http://schemas.microsoft.com/office/powerpoint/2010/main" val="11423003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Helen\AppData\Local\Microsoft\Windows\Temporary Internet Files\Content.IE5\9IKFPH59\MCj0432279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625" y="5214938"/>
            <a:ext cx="133350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2" descr="C:\Users\Helen\AppData\Local\Microsoft\Windows\Temporary Internet Files\Content.IE5\LQKCO1DI\MPj0441217000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3750" y="285750"/>
            <a:ext cx="154622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2071670" y="2357430"/>
            <a:ext cx="5214974" cy="3108543"/>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gn="ctr" fontAlgn="auto">
              <a:spcBef>
                <a:spcPts val="0"/>
              </a:spcBef>
              <a:spcAft>
                <a:spcPts val="0"/>
              </a:spcAft>
              <a:defRPr/>
            </a:pPr>
            <a:r>
              <a:rPr lang="en-GB" sz="3200" dirty="0">
                <a:latin typeface="SassoonPrimaryInfant" pitchFamily="2" charset="0"/>
              </a:rPr>
              <a:t>The word </a:t>
            </a:r>
            <a:r>
              <a:rPr lang="en-GB" sz="3200" b="1" dirty="0">
                <a:latin typeface="SassoonPrimaryInfant" pitchFamily="2" charset="0"/>
              </a:rPr>
              <a:t>Islam</a:t>
            </a:r>
            <a:r>
              <a:rPr lang="en-GB" sz="3200" dirty="0">
                <a:latin typeface="SassoonPrimaryInfant" pitchFamily="2" charset="0"/>
              </a:rPr>
              <a:t> means </a:t>
            </a:r>
            <a:r>
              <a:rPr lang="en-GB" sz="3200" b="1" dirty="0">
                <a:latin typeface="SassoonPrimaryInfant" pitchFamily="2" charset="0"/>
              </a:rPr>
              <a:t>‘peace’.</a:t>
            </a:r>
          </a:p>
          <a:p>
            <a:pPr algn="ctr" fontAlgn="auto">
              <a:spcBef>
                <a:spcPts val="0"/>
              </a:spcBef>
              <a:spcAft>
                <a:spcPts val="0"/>
              </a:spcAft>
              <a:defRPr/>
            </a:pPr>
            <a:endParaRPr lang="en-GB" sz="3200" b="1" dirty="0">
              <a:latin typeface="SassoonPrimaryInfant" pitchFamily="2" charset="0"/>
            </a:endParaRPr>
          </a:p>
          <a:p>
            <a:pPr algn="ctr" fontAlgn="auto">
              <a:spcBef>
                <a:spcPts val="0"/>
              </a:spcBef>
              <a:spcAft>
                <a:spcPts val="0"/>
              </a:spcAft>
              <a:defRPr/>
            </a:pPr>
            <a:r>
              <a:rPr lang="en-GB" sz="3200" dirty="0">
                <a:latin typeface="SassoonPrimaryInfant" pitchFamily="2" charset="0"/>
              </a:rPr>
              <a:t>The Islamic God is called ‘</a:t>
            </a:r>
            <a:r>
              <a:rPr lang="en-GB" sz="3200" b="1" dirty="0">
                <a:latin typeface="SassoonPrimaryInfant" pitchFamily="2" charset="0"/>
              </a:rPr>
              <a:t>Allah</a:t>
            </a:r>
            <a:r>
              <a:rPr lang="en-GB" sz="3200" dirty="0">
                <a:latin typeface="SassoonPrimaryInfant" pitchFamily="2" charset="0"/>
              </a:rPr>
              <a:t>’</a:t>
            </a:r>
            <a:r>
              <a:rPr lang="en-GB" sz="3200" dirty="0"/>
              <a:t>.</a:t>
            </a:r>
          </a:p>
          <a:p>
            <a:pPr fontAlgn="auto">
              <a:spcBef>
                <a:spcPts val="0"/>
              </a:spcBef>
              <a:spcAft>
                <a:spcPts val="0"/>
              </a:spcAft>
              <a:defRPr/>
            </a:pPr>
            <a:endParaRPr lang="en-GB" dirty="0"/>
          </a:p>
          <a:p>
            <a:pPr fontAlgn="auto">
              <a:spcBef>
                <a:spcPts val="0"/>
              </a:spcBef>
              <a:spcAft>
                <a:spcPts val="0"/>
              </a:spcAft>
              <a:defRPr/>
            </a:pPr>
            <a:endParaRPr lang="en-GB" dirty="0"/>
          </a:p>
        </p:txBody>
      </p:sp>
      <p:sp>
        <p:nvSpPr>
          <p:cNvPr id="6" name="TextBox 5"/>
          <p:cNvSpPr txBox="1"/>
          <p:nvPr/>
        </p:nvSpPr>
        <p:spPr>
          <a:xfrm>
            <a:off x="1285875" y="785813"/>
            <a:ext cx="5748338" cy="769937"/>
          </a:xfrm>
          <a:prstGeom prst="rect">
            <a:avLst/>
          </a:prstGeom>
          <a:noFill/>
        </p:spPr>
        <p:txBody>
          <a:bodyPr wrap="none">
            <a:spAutoFit/>
          </a:bodyPr>
          <a:lstStyle/>
          <a:p>
            <a:pPr>
              <a:defRPr/>
            </a:pPr>
            <a:r>
              <a:rPr lang="en-GB" sz="4400" dirty="0">
                <a:effectLst>
                  <a:outerShdw blurRad="38100" dist="38100" dir="2700000" algn="tl">
                    <a:srgbClr val="000000">
                      <a:alpha val="43137"/>
                    </a:srgbClr>
                  </a:outerShdw>
                </a:effectLst>
                <a:latin typeface="SassoonPrimaryInfant" pitchFamily="2" charset="0"/>
              </a:rPr>
              <a:t>What does Islam mean</a:t>
            </a:r>
            <a:r>
              <a:rPr lang="en-GB" sz="4400" dirty="0"/>
              <a:t>?</a:t>
            </a:r>
          </a:p>
        </p:txBody>
      </p:sp>
    </p:spTree>
    <p:extLst>
      <p:ext uri="{BB962C8B-B14F-4D97-AF65-F5344CB8AC3E}">
        <p14:creationId xmlns:p14="http://schemas.microsoft.com/office/powerpoint/2010/main" val="5709726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AutoShape 5" descr="_798630_muslim_girl150"/>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n-GB"/>
          </a:p>
        </p:txBody>
      </p:sp>
      <p:sp>
        <p:nvSpPr>
          <p:cNvPr id="4103" name="AutoShape 7" descr="_798630_muslim_girl150"/>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n-GB"/>
          </a:p>
        </p:txBody>
      </p:sp>
      <p:sp>
        <p:nvSpPr>
          <p:cNvPr id="4105" name="AutoShape 9" descr="_798630_muslim_girl150"/>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n-GB"/>
          </a:p>
        </p:txBody>
      </p:sp>
      <p:pic>
        <p:nvPicPr>
          <p:cNvPr id="4107" name="Picture 11" descr="muslim-gir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260350"/>
            <a:ext cx="4186237" cy="4897438"/>
          </a:xfrm>
          <a:prstGeom prst="rect">
            <a:avLst/>
          </a:prstGeom>
          <a:noFill/>
          <a:extLst>
            <a:ext uri="{909E8E84-426E-40DD-AFC4-6F175D3DCCD1}">
              <a14:hiddenFill xmlns:a14="http://schemas.microsoft.com/office/drawing/2010/main">
                <a:solidFill>
                  <a:srgbClr val="FFFFFF"/>
                </a:solidFill>
              </a14:hiddenFill>
            </a:ext>
          </a:extLst>
        </p:spPr>
      </p:pic>
      <p:sp>
        <p:nvSpPr>
          <p:cNvPr id="4108" name="Text Box 12"/>
          <p:cNvSpPr txBox="1">
            <a:spLocks noChangeArrowheads="1"/>
          </p:cNvSpPr>
          <p:nvPr/>
        </p:nvSpPr>
        <p:spPr bwMode="auto">
          <a:xfrm>
            <a:off x="4572000" y="333375"/>
            <a:ext cx="424815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800"/>
              <a:t>Islam is the religion of people called </a:t>
            </a:r>
            <a:r>
              <a:rPr lang="en-GB" altLang="en-US" sz="2800" b="1"/>
              <a:t>Muslims.</a:t>
            </a:r>
          </a:p>
        </p:txBody>
      </p:sp>
      <p:sp>
        <p:nvSpPr>
          <p:cNvPr id="4109" name="Text Box 13"/>
          <p:cNvSpPr txBox="1">
            <a:spLocks noChangeArrowheads="1"/>
          </p:cNvSpPr>
          <p:nvPr/>
        </p:nvSpPr>
        <p:spPr bwMode="auto">
          <a:xfrm>
            <a:off x="4500563" y="1844675"/>
            <a:ext cx="4465637" cy="308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800"/>
              <a:t>Muslims believe that someone is more important than themselves and they obey them.  Muslims believe this person is God, whom they call </a:t>
            </a:r>
            <a:r>
              <a:rPr lang="en-GB" altLang="en-US" sz="2800" b="1"/>
              <a:t>Allah.</a:t>
            </a:r>
            <a:endParaRPr lang="en-US" altLang="en-US" sz="2800" b="1"/>
          </a:p>
        </p:txBody>
      </p:sp>
      <p:sp>
        <p:nvSpPr>
          <p:cNvPr id="4111" name="Text Box 15"/>
          <p:cNvSpPr txBox="1">
            <a:spLocks noChangeArrowheads="1"/>
          </p:cNvSpPr>
          <p:nvPr/>
        </p:nvSpPr>
        <p:spPr bwMode="auto">
          <a:xfrm>
            <a:off x="250825" y="5013325"/>
            <a:ext cx="8642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GB" altLang="en-US" sz="2800"/>
          </a:p>
        </p:txBody>
      </p:sp>
      <p:sp>
        <p:nvSpPr>
          <p:cNvPr id="4112" name="Text Box 16"/>
          <p:cNvSpPr txBox="1">
            <a:spLocks noChangeArrowheads="1"/>
          </p:cNvSpPr>
          <p:nvPr/>
        </p:nvSpPr>
        <p:spPr bwMode="auto">
          <a:xfrm>
            <a:off x="250825" y="5445125"/>
            <a:ext cx="864235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800"/>
              <a:t>Muslims believe that there is one God and he is </a:t>
            </a:r>
            <a:r>
              <a:rPr lang="en-GB" altLang="en-US" sz="2800" b="1"/>
              <a:t>eternal.</a:t>
            </a:r>
            <a:endParaRPr lang="en-US" altLang="en-US" sz="2800" b="1"/>
          </a:p>
        </p:txBody>
      </p:sp>
    </p:spTree>
    <p:extLst>
      <p:ext uri="{BB962C8B-B14F-4D97-AF65-F5344CB8AC3E}">
        <p14:creationId xmlns:p14="http://schemas.microsoft.com/office/powerpoint/2010/main" val="30298557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08"/>
                                        </p:tgtEl>
                                        <p:attrNameLst>
                                          <p:attrName>style.visibility</p:attrName>
                                        </p:attrNameLst>
                                      </p:cBhvr>
                                      <p:to>
                                        <p:strVal val="visible"/>
                                      </p:to>
                                    </p:set>
                                    <p:anim calcmode="lin" valueType="num">
                                      <p:cBhvr additive="base">
                                        <p:cTn id="7" dur="500" fill="hold"/>
                                        <p:tgtEl>
                                          <p:spTgt spid="4108"/>
                                        </p:tgtEl>
                                        <p:attrNameLst>
                                          <p:attrName>ppt_x</p:attrName>
                                        </p:attrNameLst>
                                      </p:cBhvr>
                                      <p:tavLst>
                                        <p:tav tm="0">
                                          <p:val>
                                            <p:strVal val="#ppt_x"/>
                                          </p:val>
                                        </p:tav>
                                        <p:tav tm="100000">
                                          <p:val>
                                            <p:strVal val="#ppt_x"/>
                                          </p:val>
                                        </p:tav>
                                      </p:tavLst>
                                    </p:anim>
                                    <p:anim calcmode="lin" valueType="num">
                                      <p:cBhvr additive="base">
                                        <p:cTn id="8" dur="500" fill="hold"/>
                                        <p:tgtEl>
                                          <p:spTgt spid="410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109"/>
                                        </p:tgtEl>
                                        <p:attrNameLst>
                                          <p:attrName>style.visibility</p:attrName>
                                        </p:attrNameLst>
                                      </p:cBhvr>
                                      <p:to>
                                        <p:strVal val="visible"/>
                                      </p:to>
                                    </p:set>
                                    <p:anim calcmode="lin" valueType="num">
                                      <p:cBhvr additive="base">
                                        <p:cTn id="13" dur="500" fill="hold"/>
                                        <p:tgtEl>
                                          <p:spTgt spid="4109"/>
                                        </p:tgtEl>
                                        <p:attrNameLst>
                                          <p:attrName>ppt_x</p:attrName>
                                        </p:attrNameLst>
                                      </p:cBhvr>
                                      <p:tavLst>
                                        <p:tav tm="0">
                                          <p:val>
                                            <p:strVal val="#ppt_x"/>
                                          </p:val>
                                        </p:tav>
                                        <p:tav tm="100000">
                                          <p:val>
                                            <p:strVal val="#ppt_x"/>
                                          </p:val>
                                        </p:tav>
                                      </p:tavLst>
                                    </p:anim>
                                    <p:anim calcmode="lin" valueType="num">
                                      <p:cBhvr additive="base">
                                        <p:cTn id="14" dur="500" fill="hold"/>
                                        <p:tgtEl>
                                          <p:spTgt spid="410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112"/>
                                        </p:tgtEl>
                                        <p:attrNameLst>
                                          <p:attrName>style.visibility</p:attrName>
                                        </p:attrNameLst>
                                      </p:cBhvr>
                                      <p:to>
                                        <p:strVal val="visible"/>
                                      </p:to>
                                    </p:set>
                                    <p:anim calcmode="lin" valueType="num">
                                      <p:cBhvr additive="base">
                                        <p:cTn id="19" dur="500" fill="hold"/>
                                        <p:tgtEl>
                                          <p:spTgt spid="4112"/>
                                        </p:tgtEl>
                                        <p:attrNameLst>
                                          <p:attrName>ppt_x</p:attrName>
                                        </p:attrNameLst>
                                      </p:cBhvr>
                                      <p:tavLst>
                                        <p:tav tm="0">
                                          <p:val>
                                            <p:strVal val="#ppt_x"/>
                                          </p:val>
                                        </p:tav>
                                        <p:tav tm="100000">
                                          <p:val>
                                            <p:strVal val="#ppt_x"/>
                                          </p:val>
                                        </p:tav>
                                      </p:tavLst>
                                    </p:anim>
                                    <p:anim calcmode="lin" valueType="num">
                                      <p:cBhvr additive="base">
                                        <p:cTn id="20" dur="500" fill="hold"/>
                                        <p:tgtEl>
                                          <p:spTgt spid="41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8" grpId="0"/>
      <p:bldP spid="4109" grpId="0"/>
      <p:bldP spid="41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5813"/>
            <a:ext cx="7499350" cy="1143000"/>
          </a:xfrm>
        </p:spPr>
        <p:txBody>
          <a:bodyPr>
            <a:normAutofit fontScale="90000"/>
          </a:bodyPr>
          <a:lstStyle/>
          <a:p>
            <a:pPr algn="ctr" eaLnBrk="1" hangingPunct="1">
              <a:defRPr/>
            </a:pPr>
            <a:r>
              <a:rPr lang="en-GB" dirty="0" smtClean="0">
                <a:solidFill>
                  <a:schemeClr val="tx1"/>
                </a:solidFill>
                <a:latin typeface="SassoonPrimaryInfant" pitchFamily="2" charset="0"/>
              </a:rPr>
              <a:t>What do we know </a:t>
            </a:r>
            <a:br>
              <a:rPr lang="en-GB" dirty="0" smtClean="0">
                <a:solidFill>
                  <a:schemeClr val="tx1"/>
                </a:solidFill>
                <a:latin typeface="SassoonPrimaryInfant" pitchFamily="2" charset="0"/>
              </a:rPr>
            </a:br>
            <a:r>
              <a:rPr lang="en-GB" dirty="0" smtClean="0">
                <a:solidFill>
                  <a:schemeClr val="tx1"/>
                </a:solidFill>
                <a:latin typeface="SassoonPrimaryInfant" pitchFamily="2" charset="0"/>
              </a:rPr>
              <a:t>about Allah?</a:t>
            </a:r>
            <a:endParaRPr lang="en-GB" dirty="0">
              <a:solidFill>
                <a:schemeClr val="tx1"/>
              </a:solidFill>
              <a:latin typeface="SassoonPrimaryInfant" pitchFamily="2" charset="0"/>
            </a:endParaRPr>
          </a:p>
        </p:txBody>
      </p:sp>
      <p:sp>
        <p:nvSpPr>
          <p:cNvPr id="13315" name="Content Placeholder 2"/>
          <p:cNvSpPr>
            <a:spLocks noGrp="1"/>
          </p:cNvSpPr>
          <p:nvPr>
            <p:ph idx="1"/>
          </p:nvPr>
        </p:nvSpPr>
        <p:spPr>
          <a:xfrm>
            <a:off x="1357313" y="2428875"/>
            <a:ext cx="7499350" cy="4800600"/>
          </a:xfrm>
        </p:spPr>
        <p:txBody>
          <a:bodyPr/>
          <a:lstStyle/>
          <a:p>
            <a:pPr eaLnBrk="1" hangingPunct="1"/>
            <a:r>
              <a:rPr lang="en-GB" altLang="en-US" sz="3200" dirty="0" smtClean="0">
                <a:latin typeface="SassoonPrimaryInfant" pitchFamily="2" charset="0"/>
              </a:rPr>
              <a:t>Allah is the Arabic and Islamic name for </a:t>
            </a:r>
            <a:r>
              <a:rPr lang="en-GB" altLang="en-US" sz="3200" b="1" dirty="0" smtClean="0">
                <a:latin typeface="SassoonPrimaryInfant" pitchFamily="2" charset="0"/>
              </a:rPr>
              <a:t>One True God</a:t>
            </a:r>
          </a:p>
          <a:p>
            <a:pPr eaLnBrk="1" hangingPunct="1"/>
            <a:r>
              <a:rPr lang="en-GB" altLang="en-US" sz="3200" dirty="0" smtClean="0">
                <a:latin typeface="SassoonPrimaryInfant" pitchFamily="2" charset="0"/>
              </a:rPr>
              <a:t>Muslims believe that Allah created the universe out of nothing.</a:t>
            </a:r>
          </a:p>
          <a:p>
            <a:pPr eaLnBrk="1" hangingPunct="1"/>
            <a:r>
              <a:rPr lang="en-GB" altLang="en-US" sz="3200" dirty="0" smtClean="0">
                <a:latin typeface="SassoonPrimaryInfant" pitchFamily="2" charset="0"/>
              </a:rPr>
              <a:t>Allah has control over all events.</a:t>
            </a:r>
          </a:p>
          <a:p>
            <a:pPr eaLnBrk="1" hangingPunct="1"/>
            <a:r>
              <a:rPr lang="en-GB" altLang="en-US" sz="3200" dirty="0" smtClean="0">
                <a:latin typeface="SassoonPrimaryInfant" pitchFamily="2" charset="0"/>
              </a:rPr>
              <a:t>Muslims never try to draw Allah or identify him through images</a:t>
            </a:r>
            <a:r>
              <a:rPr lang="en-GB" altLang="en-US" sz="3200" dirty="0" smtClean="0"/>
              <a:t>.</a:t>
            </a:r>
          </a:p>
        </p:txBody>
      </p:sp>
      <p:pic>
        <p:nvPicPr>
          <p:cNvPr id="12292" name="Picture 2" descr="C:\Users\Helen\AppData\Local\Microsoft\Windows\Temporary Internet Files\Content.IE5\LQKCO1DI\MPj04412170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3813" y="0"/>
            <a:ext cx="1325562"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389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 calcmode="lin" valueType="num">
                                      <p:cBhvr>
                                        <p:cTn id="7" dur="1000" fill="hold"/>
                                        <p:tgtEl>
                                          <p:spTgt spid="1331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331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331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13315">
                                            <p:txEl>
                                              <p:pRg st="1" end="1"/>
                                            </p:txEl>
                                          </p:spTgt>
                                        </p:tgtEl>
                                        <p:attrNameLst>
                                          <p:attrName>style.visibility</p:attrName>
                                        </p:attrNameLst>
                                      </p:cBhvr>
                                      <p:to>
                                        <p:strVal val="visible"/>
                                      </p:to>
                                    </p:set>
                                    <p:anim calcmode="lin" valueType="num">
                                      <p:cBhvr>
                                        <p:cTn id="14" dur="1000" fill="hold"/>
                                        <p:tgtEl>
                                          <p:spTgt spid="13315">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13315">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13315">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nodeType="clickEffect">
                                  <p:stCondLst>
                                    <p:cond delay="0"/>
                                  </p:stCondLst>
                                  <p:childTnLst>
                                    <p:set>
                                      <p:cBhvr>
                                        <p:cTn id="20" dur="1" fill="hold">
                                          <p:stCondLst>
                                            <p:cond delay="0"/>
                                          </p:stCondLst>
                                        </p:cTn>
                                        <p:tgtEl>
                                          <p:spTgt spid="13315">
                                            <p:txEl>
                                              <p:pRg st="2" end="2"/>
                                            </p:txEl>
                                          </p:spTgt>
                                        </p:tgtEl>
                                        <p:attrNameLst>
                                          <p:attrName>style.visibility</p:attrName>
                                        </p:attrNameLst>
                                      </p:cBhvr>
                                      <p:to>
                                        <p:strVal val="visible"/>
                                      </p:to>
                                    </p:set>
                                    <p:anim calcmode="lin" valueType="num">
                                      <p:cBhvr>
                                        <p:cTn id="21" dur="1000" fill="hold"/>
                                        <p:tgtEl>
                                          <p:spTgt spid="13315">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13315">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13315">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nodeType="clickEffect">
                                  <p:stCondLst>
                                    <p:cond delay="0"/>
                                  </p:stCondLst>
                                  <p:childTnLst>
                                    <p:set>
                                      <p:cBhvr>
                                        <p:cTn id="27" dur="1" fill="hold">
                                          <p:stCondLst>
                                            <p:cond delay="0"/>
                                          </p:stCondLst>
                                        </p:cTn>
                                        <p:tgtEl>
                                          <p:spTgt spid="13315">
                                            <p:txEl>
                                              <p:pRg st="3" end="3"/>
                                            </p:txEl>
                                          </p:spTgt>
                                        </p:tgtEl>
                                        <p:attrNameLst>
                                          <p:attrName>style.visibility</p:attrName>
                                        </p:attrNameLst>
                                      </p:cBhvr>
                                      <p:to>
                                        <p:strVal val="visible"/>
                                      </p:to>
                                    </p:set>
                                    <p:anim calcmode="lin" valueType="num">
                                      <p:cBhvr>
                                        <p:cTn id="28" dur="1000" fill="hold"/>
                                        <p:tgtEl>
                                          <p:spTgt spid="13315">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13315">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133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Text Box 5"/>
          <p:cNvSpPr txBox="1">
            <a:spLocks noChangeArrowheads="1"/>
          </p:cNvSpPr>
          <p:nvPr/>
        </p:nvSpPr>
        <p:spPr bwMode="auto">
          <a:xfrm>
            <a:off x="323850" y="476250"/>
            <a:ext cx="3529013"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800"/>
              <a:t>Muslims believe </a:t>
            </a:r>
            <a:r>
              <a:rPr lang="en-GB" altLang="en-US" sz="2800" b="1"/>
              <a:t>Prophets </a:t>
            </a:r>
            <a:r>
              <a:rPr lang="en-GB" altLang="en-US" sz="2800"/>
              <a:t>spread the word of Allah.</a:t>
            </a:r>
            <a:endParaRPr lang="en-US" altLang="en-US" sz="2800"/>
          </a:p>
        </p:txBody>
      </p:sp>
      <p:pic>
        <p:nvPicPr>
          <p:cNvPr id="7175" name="Picture 7" descr="Classical and Contemporary Muslim and Islamic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4300" y="260350"/>
            <a:ext cx="4679950" cy="2976563"/>
          </a:xfrm>
          <a:prstGeom prst="rect">
            <a:avLst/>
          </a:prstGeom>
          <a:noFill/>
          <a:extLst>
            <a:ext uri="{909E8E84-426E-40DD-AFC4-6F175D3DCCD1}">
              <a14:hiddenFill xmlns:a14="http://schemas.microsoft.com/office/drawing/2010/main">
                <a:solidFill>
                  <a:srgbClr val="FFFFFF"/>
                </a:solidFill>
              </a14:hiddenFill>
            </a:ext>
          </a:extLst>
        </p:spPr>
      </p:pic>
      <p:sp>
        <p:nvSpPr>
          <p:cNvPr id="7176" name="Text Box 8"/>
          <p:cNvSpPr txBox="1">
            <a:spLocks noChangeArrowheads="1"/>
          </p:cNvSpPr>
          <p:nvPr/>
        </p:nvSpPr>
        <p:spPr bwMode="auto">
          <a:xfrm>
            <a:off x="4572000" y="3284538"/>
            <a:ext cx="38877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i="1">
                <a:latin typeface="Arial" panose="020B0604020202020204" pitchFamily="34" charset="0"/>
              </a:rPr>
              <a:t>This picture is of Muslim Children</a:t>
            </a:r>
            <a:endParaRPr lang="en-US" altLang="en-US" i="1">
              <a:latin typeface="Arial" panose="020B0604020202020204" pitchFamily="34" charset="0"/>
            </a:endParaRPr>
          </a:p>
        </p:txBody>
      </p:sp>
      <p:sp>
        <p:nvSpPr>
          <p:cNvPr id="7177" name="Text Box 9"/>
          <p:cNvSpPr txBox="1">
            <a:spLocks noChangeArrowheads="1"/>
          </p:cNvSpPr>
          <p:nvPr/>
        </p:nvSpPr>
        <p:spPr bwMode="auto">
          <a:xfrm>
            <a:off x="395288" y="2420938"/>
            <a:ext cx="3671887"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800"/>
              <a:t>The last and most important prophet was a man called </a:t>
            </a:r>
            <a:r>
              <a:rPr lang="en-GB" altLang="en-US" sz="2800" b="1"/>
              <a:t>Muhammad.</a:t>
            </a:r>
            <a:endParaRPr lang="en-US" altLang="en-US" sz="2800" b="1"/>
          </a:p>
        </p:txBody>
      </p:sp>
      <p:sp>
        <p:nvSpPr>
          <p:cNvPr id="7178" name="Text Box 10"/>
          <p:cNvSpPr txBox="1">
            <a:spLocks noChangeArrowheads="1"/>
          </p:cNvSpPr>
          <p:nvPr/>
        </p:nvSpPr>
        <p:spPr bwMode="auto">
          <a:xfrm>
            <a:off x="790575" y="6237288"/>
            <a:ext cx="83534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GB" altLang="en-US">
              <a:latin typeface="Arial" panose="020B0604020202020204" pitchFamily="34" charset="0"/>
            </a:endParaRPr>
          </a:p>
        </p:txBody>
      </p:sp>
      <p:sp>
        <p:nvSpPr>
          <p:cNvPr id="7179" name="Text Box 11"/>
          <p:cNvSpPr txBox="1">
            <a:spLocks noChangeArrowheads="1"/>
          </p:cNvSpPr>
          <p:nvPr/>
        </p:nvSpPr>
        <p:spPr bwMode="auto">
          <a:xfrm>
            <a:off x="323850" y="4797425"/>
            <a:ext cx="83534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800"/>
              <a:t>Muslims believe that Muhammad received messages from Allah, given to him by an angel.</a:t>
            </a:r>
            <a:endParaRPr lang="en-US" altLang="en-US" sz="2800"/>
          </a:p>
        </p:txBody>
      </p:sp>
      <p:sp>
        <p:nvSpPr>
          <p:cNvPr id="7180" name="Text Box 12"/>
          <p:cNvSpPr txBox="1">
            <a:spLocks noChangeArrowheads="1"/>
          </p:cNvSpPr>
          <p:nvPr/>
        </p:nvSpPr>
        <p:spPr bwMode="auto">
          <a:xfrm>
            <a:off x="323850" y="4437063"/>
            <a:ext cx="84963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GB" altLang="en-US">
              <a:latin typeface="Arial" panose="020B0604020202020204" pitchFamily="34" charset="0"/>
            </a:endParaRPr>
          </a:p>
        </p:txBody>
      </p:sp>
    </p:spTree>
    <p:extLst>
      <p:ext uri="{BB962C8B-B14F-4D97-AF65-F5344CB8AC3E}">
        <p14:creationId xmlns:p14="http://schemas.microsoft.com/office/powerpoint/2010/main" val="31114041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anim calcmode="lin" valueType="num">
                                      <p:cBhvr additive="base">
                                        <p:cTn id="7" dur="500" fill="hold"/>
                                        <p:tgtEl>
                                          <p:spTgt spid="7173"/>
                                        </p:tgtEl>
                                        <p:attrNameLst>
                                          <p:attrName>ppt_x</p:attrName>
                                        </p:attrNameLst>
                                      </p:cBhvr>
                                      <p:tavLst>
                                        <p:tav tm="0">
                                          <p:val>
                                            <p:strVal val="#ppt_x"/>
                                          </p:val>
                                        </p:tav>
                                        <p:tav tm="100000">
                                          <p:val>
                                            <p:strVal val="#ppt_x"/>
                                          </p:val>
                                        </p:tav>
                                      </p:tavLst>
                                    </p:anim>
                                    <p:anim calcmode="lin" valueType="num">
                                      <p:cBhvr additive="base">
                                        <p:cTn id="8"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7"/>
                                        </p:tgtEl>
                                        <p:attrNameLst>
                                          <p:attrName>style.visibility</p:attrName>
                                        </p:attrNameLst>
                                      </p:cBhvr>
                                      <p:to>
                                        <p:strVal val="visible"/>
                                      </p:to>
                                    </p:set>
                                    <p:anim calcmode="lin" valueType="num">
                                      <p:cBhvr additive="base">
                                        <p:cTn id="13" dur="500" fill="hold"/>
                                        <p:tgtEl>
                                          <p:spTgt spid="7177"/>
                                        </p:tgtEl>
                                        <p:attrNameLst>
                                          <p:attrName>ppt_x</p:attrName>
                                        </p:attrNameLst>
                                      </p:cBhvr>
                                      <p:tavLst>
                                        <p:tav tm="0">
                                          <p:val>
                                            <p:strVal val="#ppt_x"/>
                                          </p:val>
                                        </p:tav>
                                        <p:tav tm="100000">
                                          <p:val>
                                            <p:strVal val="#ppt_x"/>
                                          </p:val>
                                        </p:tav>
                                      </p:tavLst>
                                    </p:anim>
                                    <p:anim calcmode="lin" valueType="num">
                                      <p:cBhvr additive="base">
                                        <p:cTn id="14" dur="500" fill="hold"/>
                                        <p:tgtEl>
                                          <p:spTgt spid="717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9"/>
                                        </p:tgtEl>
                                        <p:attrNameLst>
                                          <p:attrName>style.visibility</p:attrName>
                                        </p:attrNameLst>
                                      </p:cBhvr>
                                      <p:to>
                                        <p:strVal val="visible"/>
                                      </p:to>
                                    </p:set>
                                    <p:anim calcmode="lin" valueType="num">
                                      <p:cBhvr additive="base">
                                        <p:cTn id="19" dur="500" fill="hold"/>
                                        <p:tgtEl>
                                          <p:spTgt spid="7179"/>
                                        </p:tgtEl>
                                        <p:attrNameLst>
                                          <p:attrName>ppt_x</p:attrName>
                                        </p:attrNameLst>
                                      </p:cBhvr>
                                      <p:tavLst>
                                        <p:tav tm="0">
                                          <p:val>
                                            <p:strVal val="#ppt_x"/>
                                          </p:val>
                                        </p:tav>
                                        <p:tav tm="100000">
                                          <p:val>
                                            <p:strVal val="#ppt_x"/>
                                          </p:val>
                                        </p:tav>
                                      </p:tavLst>
                                    </p:anim>
                                    <p:anim calcmode="lin" valueType="num">
                                      <p:cBhvr additive="base">
                                        <p:cTn id="20" dur="500" fill="hold"/>
                                        <p:tgtEl>
                                          <p:spTgt spid="7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P spid="7177" grpId="0"/>
      <p:bldP spid="717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Helen\AppData\Local\Microsoft\Windows\Temporary Internet Files\Content.IE5\LQKCO1DI\MPj04412170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285750"/>
            <a:ext cx="154622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000100" y="2500306"/>
            <a:ext cx="7358114" cy="3385542"/>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gn="ctr" fontAlgn="auto">
              <a:spcBef>
                <a:spcPts val="0"/>
              </a:spcBef>
              <a:spcAft>
                <a:spcPts val="0"/>
              </a:spcAft>
              <a:defRPr/>
            </a:pPr>
            <a:r>
              <a:rPr lang="en-GB" sz="2800" dirty="0">
                <a:latin typeface="SassoonPrimaryInfant" pitchFamily="2" charset="0"/>
                <a:cs typeface="Arial" pitchFamily="34" charset="0"/>
              </a:rPr>
              <a:t>Muhammad was born in 570.</a:t>
            </a:r>
          </a:p>
          <a:p>
            <a:pPr algn="ctr" fontAlgn="auto">
              <a:spcBef>
                <a:spcPts val="0"/>
              </a:spcBef>
              <a:spcAft>
                <a:spcPts val="0"/>
              </a:spcAft>
              <a:defRPr/>
            </a:pPr>
            <a:endParaRPr lang="en-GB" sz="2800" dirty="0">
              <a:latin typeface="SassoonPrimaryInfant" pitchFamily="2" charset="0"/>
              <a:cs typeface="Arial" pitchFamily="34" charset="0"/>
            </a:endParaRPr>
          </a:p>
          <a:p>
            <a:pPr algn="ctr" fontAlgn="auto">
              <a:spcBef>
                <a:spcPts val="0"/>
              </a:spcBef>
              <a:spcAft>
                <a:spcPts val="0"/>
              </a:spcAft>
              <a:defRPr/>
            </a:pPr>
            <a:r>
              <a:rPr lang="en-GB" sz="2800" dirty="0">
                <a:latin typeface="SassoonPrimaryInfant" pitchFamily="2" charset="0"/>
                <a:cs typeface="Arial" pitchFamily="34" charset="0"/>
              </a:rPr>
              <a:t>His father died around his birth and his mother died when he was 6 years old.</a:t>
            </a:r>
          </a:p>
          <a:p>
            <a:pPr algn="ctr" fontAlgn="auto">
              <a:spcBef>
                <a:spcPts val="0"/>
              </a:spcBef>
              <a:spcAft>
                <a:spcPts val="0"/>
              </a:spcAft>
              <a:defRPr/>
            </a:pPr>
            <a:endParaRPr lang="en-GB" sz="2800" dirty="0">
              <a:latin typeface="SassoonPrimaryInfant" pitchFamily="2" charset="0"/>
              <a:cs typeface="Arial" pitchFamily="34" charset="0"/>
            </a:endParaRPr>
          </a:p>
          <a:p>
            <a:pPr algn="ctr" fontAlgn="auto">
              <a:spcBef>
                <a:spcPts val="0"/>
              </a:spcBef>
              <a:spcAft>
                <a:spcPts val="0"/>
              </a:spcAft>
              <a:defRPr/>
            </a:pPr>
            <a:r>
              <a:rPr lang="en-GB" sz="2800" dirty="0">
                <a:latin typeface="SassoonPrimaryInfant" pitchFamily="2" charset="0"/>
                <a:cs typeface="Arial" pitchFamily="34" charset="0"/>
              </a:rPr>
              <a:t>Muhammad was raised by his grandfather who was a tribal leader.</a:t>
            </a:r>
          </a:p>
          <a:p>
            <a:pPr fontAlgn="auto">
              <a:spcBef>
                <a:spcPts val="0"/>
              </a:spcBef>
              <a:spcAft>
                <a:spcPts val="0"/>
              </a:spcAft>
              <a:defRPr/>
            </a:pPr>
            <a:endParaRPr lang="en-GB" dirty="0"/>
          </a:p>
        </p:txBody>
      </p:sp>
      <p:sp>
        <p:nvSpPr>
          <p:cNvPr id="8" name="TextBox 7"/>
          <p:cNvSpPr txBox="1"/>
          <p:nvPr/>
        </p:nvSpPr>
        <p:spPr>
          <a:xfrm>
            <a:off x="1071563" y="571500"/>
            <a:ext cx="5945187" cy="830263"/>
          </a:xfrm>
          <a:prstGeom prst="rect">
            <a:avLst/>
          </a:prstGeom>
          <a:noFill/>
        </p:spPr>
        <p:txBody>
          <a:bodyPr wrap="none">
            <a:spAutoFit/>
          </a:bodyPr>
          <a:lstStyle/>
          <a:p>
            <a:pPr>
              <a:defRPr/>
            </a:pPr>
            <a:r>
              <a:rPr lang="en-GB" sz="4800" dirty="0">
                <a:effectLst>
                  <a:outerShdw blurRad="38100" dist="38100" dir="2700000" algn="tl">
                    <a:srgbClr val="000000">
                      <a:alpha val="43137"/>
                    </a:srgbClr>
                  </a:outerShdw>
                </a:effectLst>
                <a:latin typeface="SassoonPrimaryInfant" pitchFamily="2" charset="0"/>
              </a:rPr>
              <a:t>Who was Muhammad?</a:t>
            </a:r>
          </a:p>
        </p:txBody>
      </p:sp>
    </p:spTree>
    <p:extLst>
      <p:ext uri="{BB962C8B-B14F-4D97-AF65-F5344CB8AC3E}">
        <p14:creationId xmlns:p14="http://schemas.microsoft.com/office/powerpoint/2010/main" val="24503742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Story of Muhammad</a:t>
            </a:r>
            <a:endParaRPr lang="en-GB" dirty="0"/>
          </a:p>
        </p:txBody>
      </p:sp>
      <p:sp>
        <p:nvSpPr>
          <p:cNvPr id="3" name="Content Placeholder 2"/>
          <p:cNvSpPr>
            <a:spLocks noGrp="1"/>
          </p:cNvSpPr>
          <p:nvPr>
            <p:ph idx="1"/>
          </p:nvPr>
        </p:nvSpPr>
        <p:spPr/>
        <p:txBody>
          <a:bodyPr/>
          <a:lstStyle/>
          <a:p>
            <a:r>
              <a:rPr lang="en-GB" sz="3200" dirty="0" smtClean="0">
                <a:hlinkClick r:id="rId2"/>
              </a:rPr>
              <a:t>https://www.bbc.com/bitesize/clips/z9b9jxs</a:t>
            </a:r>
            <a:endParaRPr lang="en-GB" sz="3200" dirty="0"/>
          </a:p>
        </p:txBody>
      </p:sp>
    </p:spTree>
    <p:extLst>
      <p:ext uri="{BB962C8B-B14F-4D97-AF65-F5344CB8AC3E}">
        <p14:creationId xmlns:p14="http://schemas.microsoft.com/office/powerpoint/2010/main" val="26468409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Helen\AppData\Local\Microsoft\Windows\Temporary Internet Files\Content.IE5\LQKCO1DI\MPj04412170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285750"/>
            <a:ext cx="154622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428728" y="2357430"/>
            <a:ext cx="6929486" cy="3385542"/>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gn="ctr" fontAlgn="auto">
              <a:spcBef>
                <a:spcPts val="0"/>
              </a:spcBef>
              <a:spcAft>
                <a:spcPts val="0"/>
              </a:spcAft>
              <a:defRPr/>
            </a:pPr>
            <a:r>
              <a:rPr lang="en-GB" sz="2800" dirty="0">
                <a:latin typeface="SassoonPrimaryInfant" pitchFamily="2" charset="0"/>
              </a:rPr>
              <a:t>Muhammad married when he was 25 years old.</a:t>
            </a:r>
          </a:p>
          <a:p>
            <a:pPr algn="ctr" fontAlgn="auto">
              <a:spcBef>
                <a:spcPts val="0"/>
              </a:spcBef>
              <a:spcAft>
                <a:spcPts val="0"/>
              </a:spcAft>
              <a:defRPr/>
            </a:pPr>
            <a:r>
              <a:rPr lang="en-GB" sz="2800" dirty="0">
                <a:latin typeface="SassoonPrimaryInfant" pitchFamily="2" charset="0"/>
              </a:rPr>
              <a:t>He was concerned that the people of Mecca were becoming more concerned with wealth than their religion. </a:t>
            </a:r>
          </a:p>
          <a:p>
            <a:pPr algn="ctr" fontAlgn="auto">
              <a:spcBef>
                <a:spcPts val="0"/>
              </a:spcBef>
              <a:spcAft>
                <a:spcPts val="0"/>
              </a:spcAft>
              <a:defRPr/>
            </a:pPr>
            <a:r>
              <a:rPr lang="en-GB" sz="2800" dirty="0">
                <a:latin typeface="SassoonPrimaryInfant" pitchFamily="2" charset="0"/>
              </a:rPr>
              <a:t>Muhammad began to </a:t>
            </a:r>
            <a:r>
              <a:rPr lang="en-GB" sz="2800">
                <a:latin typeface="SassoonPrimaryInfant" pitchFamily="2" charset="0"/>
              </a:rPr>
              <a:t>spend a lot </a:t>
            </a:r>
            <a:r>
              <a:rPr lang="en-GB" sz="2800" dirty="0">
                <a:latin typeface="SassoonPrimaryInfant" pitchFamily="2" charset="0"/>
              </a:rPr>
              <a:t>of time alone in meditation praying for others.</a:t>
            </a:r>
            <a:endParaRPr lang="en-GB" sz="2800" dirty="0"/>
          </a:p>
          <a:p>
            <a:pPr fontAlgn="auto">
              <a:spcBef>
                <a:spcPts val="0"/>
              </a:spcBef>
              <a:spcAft>
                <a:spcPts val="0"/>
              </a:spcAft>
              <a:defRPr/>
            </a:pPr>
            <a:endParaRPr lang="en-GB" dirty="0"/>
          </a:p>
        </p:txBody>
      </p:sp>
      <p:sp>
        <p:nvSpPr>
          <p:cNvPr id="6" name="TextBox 5"/>
          <p:cNvSpPr txBox="1"/>
          <p:nvPr/>
        </p:nvSpPr>
        <p:spPr>
          <a:xfrm>
            <a:off x="1285875" y="785813"/>
            <a:ext cx="4611688" cy="769937"/>
          </a:xfrm>
          <a:prstGeom prst="rect">
            <a:avLst/>
          </a:prstGeom>
          <a:noFill/>
        </p:spPr>
        <p:txBody>
          <a:bodyPr wrap="none">
            <a:spAutoFit/>
          </a:bodyPr>
          <a:lstStyle/>
          <a:p>
            <a:pPr>
              <a:defRPr/>
            </a:pPr>
            <a:r>
              <a:rPr lang="en-GB" sz="4400" dirty="0">
                <a:effectLst>
                  <a:outerShdw blurRad="38100" dist="38100" dir="2700000" algn="tl">
                    <a:srgbClr val="000000">
                      <a:alpha val="43137"/>
                    </a:srgbClr>
                  </a:outerShdw>
                </a:effectLst>
                <a:latin typeface="SassoonPrimaryInfant" pitchFamily="2" charset="0"/>
              </a:rPr>
              <a:t>Muhammad’s life....</a:t>
            </a:r>
            <a:endParaRPr lang="en-GB" sz="4400" dirty="0"/>
          </a:p>
        </p:txBody>
      </p:sp>
    </p:spTree>
    <p:extLst>
      <p:ext uri="{BB962C8B-B14F-4D97-AF65-F5344CB8AC3E}">
        <p14:creationId xmlns:p14="http://schemas.microsoft.com/office/powerpoint/2010/main" val="36416054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sz="4400" dirty="0" smtClean="0">
                <a:solidFill>
                  <a:schemeClr val="tx1"/>
                </a:solidFill>
                <a:latin typeface="SassoonPrimaryInfant" pitchFamily="2" charset="0"/>
              </a:rPr>
              <a:t>What is the Qur’an?</a:t>
            </a:r>
            <a:endParaRPr lang="en-GB" sz="4400" dirty="0">
              <a:solidFill>
                <a:schemeClr val="tx1"/>
              </a:solidFill>
              <a:latin typeface="SassoonPrimaryInfant" pitchFamily="2" charset="0"/>
            </a:endParaRPr>
          </a:p>
        </p:txBody>
      </p:sp>
      <p:pic>
        <p:nvPicPr>
          <p:cNvPr id="13315" name="Picture 2" descr="C:\Users\Helen\AppData\Local\Microsoft\Windows\Temporary Internet Files\Content.IE5\LQKCO1DI\MPj04412170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8438" y="0"/>
            <a:ext cx="1325562"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4"/>
          <p:cNvSpPr txBox="1">
            <a:spLocks noGrp="1"/>
          </p:cNvSpPr>
          <p:nvPr>
            <p:ph idx="1"/>
          </p:nvPr>
        </p:nvSpPr>
        <p:spPr>
          <a:xfrm>
            <a:off x="1265981" y="2244756"/>
            <a:ext cx="7215238" cy="4037784"/>
          </a:xfrm>
          <a:ln>
            <a:miter lim="800000"/>
            <a:headEnd/>
            <a:tailEnd/>
          </a:ln>
        </p:spPr>
        <p:style>
          <a:lnRef idx="1">
            <a:schemeClr val="accent6"/>
          </a:lnRef>
          <a:fillRef idx="2">
            <a:schemeClr val="accent6"/>
          </a:fillRef>
          <a:effectRef idx="1">
            <a:schemeClr val="accent6"/>
          </a:effectRef>
          <a:fontRef idx="minor">
            <a:schemeClr val="dk1"/>
          </a:fontRef>
        </p:style>
        <p:txBody>
          <a:bodyPr>
            <a:spAutoFit/>
          </a:bodyPr>
          <a:lstStyle/>
          <a:p>
            <a:pPr algn="ctr" eaLnBrk="1" fontAlgn="auto" hangingPunct="1">
              <a:spcBef>
                <a:spcPts val="0"/>
              </a:spcBef>
              <a:spcAft>
                <a:spcPts val="0"/>
              </a:spcAft>
              <a:buFont typeface="Wingdings 2" panose="05020102010507070707" pitchFamily="18" charset="2"/>
              <a:buNone/>
              <a:defRPr/>
            </a:pPr>
            <a:endParaRPr lang="en-GB" sz="2400"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3200" dirty="0" smtClean="0">
                <a:latin typeface="SassoonPrimaryInfant" pitchFamily="2" charset="0"/>
              </a:rPr>
              <a:t>The </a:t>
            </a:r>
            <a:r>
              <a:rPr lang="en-GB" sz="3200" b="1" dirty="0" smtClean="0">
                <a:latin typeface="SassoonPrimaryInfant" pitchFamily="2" charset="0"/>
              </a:rPr>
              <a:t>Qur’an</a:t>
            </a:r>
            <a:r>
              <a:rPr lang="en-GB" sz="3200" dirty="0" smtClean="0">
                <a:latin typeface="SassoonPrimaryInfant" pitchFamily="2" charset="0"/>
              </a:rPr>
              <a:t> is the holy book that Muslim’s use to guide them in their faith.</a:t>
            </a:r>
          </a:p>
          <a:p>
            <a:pPr eaLnBrk="1" fontAlgn="auto" hangingPunct="1">
              <a:spcBef>
                <a:spcPts val="0"/>
              </a:spcBef>
              <a:spcAft>
                <a:spcPts val="0"/>
              </a:spcAft>
              <a:defRPr/>
            </a:pPr>
            <a:endParaRPr lang="en-GB" sz="3200" dirty="0" smtClean="0">
              <a:latin typeface="SassoonPrimaryInfant" pitchFamily="2" charset="0"/>
            </a:endParaRPr>
          </a:p>
          <a:p>
            <a:pPr eaLnBrk="1" fontAlgn="auto" hangingPunct="1">
              <a:spcBef>
                <a:spcPts val="0"/>
              </a:spcBef>
              <a:spcAft>
                <a:spcPts val="0"/>
              </a:spcAft>
              <a:defRPr/>
            </a:pPr>
            <a:r>
              <a:rPr lang="en-GB" sz="3200" dirty="0" smtClean="0">
                <a:latin typeface="SassoonPrimaryInfant" pitchFamily="2" charset="0"/>
              </a:rPr>
              <a:t>The Qur’an tells of </a:t>
            </a:r>
            <a:r>
              <a:rPr lang="en-GB" sz="3200" b="1" dirty="0" smtClean="0">
                <a:latin typeface="SassoonPrimaryInfant" pitchFamily="2" charset="0"/>
              </a:rPr>
              <a:t>Allah’s teachings</a:t>
            </a:r>
            <a:r>
              <a:rPr lang="en-GB" sz="3200" dirty="0" smtClean="0">
                <a:latin typeface="SassoonPrimaryInfant" pitchFamily="2" charset="0"/>
              </a:rPr>
              <a:t>. It is a very sacred book.</a:t>
            </a:r>
            <a:endParaRPr lang="en-GB" sz="3200" dirty="0" smtClean="0"/>
          </a:p>
          <a:p>
            <a:pP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307789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1000" fill="hold"/>
                                        <p:tgtEl>
                                          <p:spTgt spid="5">
                                            <p:bg/>
                                          </p:spTgt>
                                        </p:tgtEl>
                                        <p:attrNameLst>
                                          <p:attrName>ppt_w</p:attrName>
                                        </p:attrNameLst>
                                      </p:cBhvr>
                                      <p:tavLst>
                                        <p:tav tm="0">
                                          <p:val>
                                            <p:strVal val="#ppt_w*0.70"/>
                                          </p:val>
                                        </p:tav>
                                        <p:tav tm="100000">
                                          <p:val>
                                            <p:strVal val="#ppt_w"/>
                                          </p:val>
                                        </p:tav>
                                      </p:tavLst>
                                    </p:anim>
                                    <p:anim calcmode="lin" valueType="num">
                                      <p:cBhvr>
                                        <p:cTn id="8" dur="1000" fill="hold"/>
                                        <p:tgtEl>
                                          <p:spTgt spid="5">
                                            <p:bg/>
                                          </p:spTgt>
                                        </p:tgtEl>
                                        <p:attrNameLst>
                                          <p:attrName>ppt_h</p:attrName>
                                        </p:attrNameLst>
                                      </p:cBhvr>
                                      <p:tavLst>
                                        <p:tav tm="0">
                                          <p:val>
                                            <p:strVal val="#ppt_h"/>
                                          </p:val>
                                        </p:tav>
                                        <p:tav tm="100000">
                                          <p:val>
                                            <p:strVal val="#ppt_h"/>
                                          </p:val>
                                        </p:tav>
                                      </p:tavLst>
                                    </p:anim>
                                    <p:animEffect transition="in" filter="fade">
                                      <p:cBhvr>
                                        <p:cTn id="9" dur="1000"/>
                                        <p:tgtEl>
                                          <p:spTgt spid="5">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 calcmode="lin" valueType="num">
                                      <p:cBhvr>
                                        <p:cTn id="14"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p:cTn id="21" dur="1000" fill="hold"/>
                                        <p:tgtEl>
                                          <p:spTgt spid="5">
                                            <p:txEl>
                                              <p:pRg st="4" end="4"/>
                                            </p:txEl>
                                          </p:spTgt>
                                        </p:tgtEl>
                                        <p:attrNameLst>
                                          <p:attrName>ppt_w</p:attrName>
                                        </p:attrNameLst>
                                      </p:cBhvr>
                                      <p:tavLst>
                                        <p:tav tm="0">
                                          <p:val>
                                            <p:strVal val="#ppt_w*0.70"/>
                                          </p:val>
                                        </p:tav>
                                        <p:tav tm="100000">
                                          <p:val>
                                            <p:strVal val="#ppt_w"/>
                                          </p:val>
                                        </p:tav>
                                      </p:tavLst>
                                    </p:anim>
                                    <p:anim calcmode="lin" valueType="num">
                                      <p:cBhvr>
                                        <p:cTn id="22" dur="1000" fill="hold"/>
                                        <p:tgtEl>
                                          <p:spTgt spid="5">
                                            <p:txEl>
                                              <p:pRg st="4" end="4"/>
                                            </p:txEl>
                                          </p:spTgt>
                                        </p:tgtEl>
                                        <p:attrNameLst>
                                          <p:attrName>ppt_h</p:attrName>
                                        </p:attrNameLst>
                                      </p:cBhvr>
                                      <p:tavLst>
                                        <p:tav tm="0">
                                          <p:val>
                                            <p:strVal val="#ppt_h"/>
                                          </p:val>
                                        </p:tav>
                                        <p:tav tm="100000">
                                          <p:val>
                                            <p:strVal val="#ppt_h"/>
                                          </p:val>
                                        </p:tav>
                                      </p:tavLst>
                                    </p:anim>
                                    <p:animEffect transition="in" filter="fade">
                                      <p:cBhvr>
                                        <p:cTn id="23" dur="1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548640" y="2000583"/>
            <a:ext cx="8308000" cy="4758695"/>
          </a:xfrm>
        </p:spPr>
        <p:style>
          <a:lnRef idx="1">
            <a:schemeClr val="accent6"/>
          </a:lnRef>
          <a:fillRef idx="2">
            <a:schemeClr val="accent6"/>
          </a:fillRef>
          <a:effectRef idx="1">
            <a:schemeClr val="accent6"/>
          </a:effectRef>
          <a:fontRef idx="minor">
            <a:schemeClr val="dk1"/>
          </a:fontRef>
        </p:style>
        <p:txBody>
          <a:bodyPr wrap="square">
            <a:spAutoFit/>
          </a:bodyPr>
          <a:lstStyle/>
          <a:p>
            <a:pPr algn="ctr" eaLnBrk="1" fontAlgn="auto" hangingPunct="1">
              <a:spcBef>
                <a:spcPts val="0"/>
              </a:spcBef>
              <a:spcAft>
                <a:spcPts val="0"/>
              </a:spcAft>
              <a:defRPr/>
            </a:pPr>
            <a:r>
              <a:rPr lang="en-GB" sz="3200" dirty="0" smtClean="0">
                <a:latin typeface="SassoonPrimaryInfant" pitchFamily="2" charset="0"/>
              </a:rPr>
              <a:t>The Qur’an was written through  </a:t>
            </a:r>
            <a:r>
              <a:rPr lang="en-GB" sz="3200" b="1" dirty="0" smtClean="0">
                <a:latin typeface="SassoonPrimaryInfant" pitchFamily="2" charset="0"/>
              </a:rPr>
              <a:t>Muhammad.</a:t>
            </a:r>
            <a:br>
              <a:rPr lang="en-GB" sz="3200" b="1" dirty="0" smtClean="0">
                <a:latin typeface="SassoonPrimaryInfant" pitchFamily="2" charset="0"/>
              </a:rPr>
            </a:br>
            <a:r>
              <a:rPr lang="en-GB" sz="3200" dirty="0" smtClean="0">
                <a:latin typeface="SassoonPrimaryInfant" pitchFamily="2" charset="0"/>
              </a:rPr>
              <a:t/>
            </a:r>
            <a:br>
              <a:rPr lang="en-GB" sz="3200" dirty="0" smtClean="0">
                <a:latin typeface="SassoonPrimaryInfant" pitchFamily="2" charset="0"/>
              </a:rPr>
            </a:br>
            <a:r>
              <a:rPr lang="en-GB" sz="3200" dirty="0" smtClean="0">
                <a:latin typeface="SassoonPrimaryInfant" pitchFamily="2" charset="0"/>
              </a:rPr>
              <a:t>An Archangel called </a:t>
            </a:r>
            <a:r>
              <a:rPr lang="en-GB" sz="3200" b="1" dirty="0" smtClean="0">
                <a:latin typeface="SassoonPrimaryInfant" pitchFamily="2" charset="0"/>
              </a:rPr>
              <a:t>Gabriel</a:t>
            </a:r>
            <a:r>
              <a:rPr lang="en-GB" sz="3200" dirty="0" smtClean="0">
                <a:latin typeface="SassoonPrimaryInfant" pitchFamily="2" charset="0"/>
              </a:rPr>
              <a:t> appeared to Muhammad and informed him of Allah's teachings and wishes.</a:t>
            </a:r>
            <a:br>
              <a:rPr lang="en-GB" sz="3200" dirty="0" smtClean="0">
                <a:latin typeface="SassoonPrimaryInfant" pitchFamily="2" charset="0"/>
              </a:rPr>
            </a:br>
            <a:r>
              <a:rPr lang="en-GB" sz="3200" dirty="0" smtClean="0">
                <a:latin typeface="SassoonPrimaryInfant" pitchFamily="2" charset="0"/>
              </a:rPr>
              <a:t/>
            </a:r>
            <a:br>
              <a:rPr lang="en-GB" sz="3200" dirty="0" smtClean="0">
                <a:latin typeface="SassoonPrimaryInfant" pitchFamily="2" charset="0"/>
              </a:rPr>
            </a:br>
            <a:r>
              <a:rPr lang="en-GB" sz="3200" dirty="0" smtClean="0">
                <a:latin typeface="SassoonPrimaryInfant" pitchFamily="2" charset="0"/>
              </a:rPr>
              <a:t>It took 22 years to complete the Qur’an.</a:t>
            </a:r>
            <a:endParaRPr lang="en-GB" sz="3200" dirty="0"/>
          </a:p>
        </p:txBody>
      </p:sp>
      <p:pic>
        <p:nvPicPr>
          <p:cNvPr id="14341" name="Picture 2" descr="C:\Users\Helen\AppData\Local\Microsoft\Windows\Temporary Internet Files\Content.IE5\LQKCO1DI\MPj04412170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9500" y="285750"/>
            <a:ext cx="1325563"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2928938" y="571500"/>
            <a:ext cx="3735387" cy="1446213"/>
          </a:xfrm>
          <a:prstGeom prst="rect">
            <a:avLst/>
          </a:prstGeom>
          <a:noFill/>
        </p:spPr>
        <p:txBody>
          <a:bodyPr wrap="none">
            <a:spAutoFit/>
          </a:bodyPr>
          <a:lstStyle/>
          <a:p>
            <a:pPr algn="ctr">
              <a:defRPr/>
            </a:pPr>
            <a:r>
              <a:rPr lang="en-GB" sz="4400" dirty="0">
                <a:effectLst>
                  <a:outerShdw blurRad="38100" dist="38100" dir="2700000" algn="tl">
                    <a:srgbClr val="000000">
                      <a:alpha val="43137"/>
                    </a:srgbClr>
                  </a:outerShdw>
                </a:effectLst>
                <a:latin typeface="SassoonPrimaryInfant" pitchFamily="2" charset="0"/>
              </a:rPr>
              <a:t>How was the </a:t>
            </a:r>
          </a:p>
          <a:p>
            <a:pPr algn="ctr">
              <a:defRPr/>
            </a:pPr>
            <a:r>
              <a:rPr lang="en-GB" sz="4400" dirty="0">
                <a:effectLst>
                  <a:outerShdw blurRad="38100" dist="38100" dir="2700000" algn="tl">
                    <a:srgbClr val="000000">
                      <a:alpha val="43137"/>
                    </a:srgbClr>
                  </a:outerShdw>
                </a:effectLst>
                <a:latin typeface="SassoonPrimaryInfant" pitchFamily="2" charset="0"/>
              </a:rPr>
              <a:t>Qur’an written?</a:t>
            </a:r>
          </a:p>
        </p:txBody>
      </p:sp>
    </p:spTree>
    <p:extLst>
      <p:ext uri="{BB962C8B-B14F-4D97-AF65-F5344CB8AC3E}">
        <p14:creationId xmlns:p14="http://schemas.microsoft.com/office/powerpoint/2010/main" val="4944449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5"/>
          <p:cNvSpPr>
            <a:spLocks noGrp="1"/>
          </p:cNvSpPr>
          <p:nvPr>
            <p:ph type="title"/>
          </p:nvPr>
        </p:nvSpPr>
        <p:spPr>
          <a:xfrm>
            <a:off x="436563" y="658813"/>
            <a:ext cx="8134350" cy="692150"/>
          </a:xfrm>
        </p:spPr>
        <p:txBody>
          <a:bodyPr>
            <a:normAutofit fontScale="90000"/>
          </a:bodyPr>
          <a:lstStyle/>
          <a:p>
            <a:pPr eaLnBrk="1" hangingPunct="1">
              <a:defRPr/>
            </a:pPr>
            <a:r>
              <a:rPr lang="en-GB" altLang="en-US" dirty="0" smtClean="0"/>
              <a:t>The Qur’an</a:t>
            </a:r>
          </a:p>
        </p:txBody>
      </p:sp>
      <p:sp>
        <p:nvSpPr>
          <p:cNvPr id="2" name="Rectangle 1"/>
          <p:cNvSpPr/>
          <p:nvPr/>
        </p:nvSpPr>
        <p:spPr>
          <a:xfrm>
            <a:off x="755650" y="1350963"/>
            <a:ext cx="7632700" cy="1397000"/>
          </a:xfrm>
          <a:prstGeom prst="rect">
            <a:avLst/>
          </a:prstGeom>
          <a:solidFill>
            <a:srgbClr val="C9DEC0"/>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rIns="252000" anchor="ctr"/>
          <a:lstStyle/>
          <a:p>
            <a:pPr algn="ctr" eaLnBrk="1" fontAlgn="auto" hangingPunct="1">
              <a:spcBef>
                <a:spcPts val="0"/>
              </a:spcBef>
              <a:spcAft>
                <a:spcPts val="600"/>
              </a:spcAft>
              <a:defRPr/>
            </a:pPr>
            <a:r>
              <a:rPr lang="en-GB" dirty="0">
                <a:solidFill>
                  <a:schemeClr val="tx1"/>
                </a:solidFill>
              </a:rPr>
              <a:t>Muslims treat the Qur’an with a huge amount of respect, as they believe it is literally from Allah and therefore every word is sacred.</a:t>
            </a:r>
          </a:p>
          <a:p>
            <a:pPr algn="ctr" eaLnBrk="1" fontAlgn="auto" hangingPunct="1">
              <a:spcBef>
                <a:spcPts val="0"/>
              </a:spcBef>
              <a:spcAft>
                <a:spcPts val="600"/>
              </a:spcAft>
              <a:defRPr/>
            </a:pPr>
            <a:r>
              <a:rPr lang="en-GB" dirty="0">
                <a:solidFill>
                  <a:schemeClr val="tx1"/>
                </a:solidFill>
              </a:rPr>
              <a:t>The Qur’an is usually placed on a special wooden stand to be read.</a:t>
            </a:r>
          </a:p>
          <a:p>
            <a:pPr algn="ctr" eaLnBrk="1" fontAlgn="auto" hangingPunct="1">
              <a:spcBef>
                <a:spcPts val="0"/>
              </a:spcBef>
              <a:spcAft>
                <a:spcPts val="600"/>
              </a:spcAft>
              <a:defRPr/>
            </a:pPr>
            <a:r>
              <a:rPr lang="en-GB" dirty="0">
                <a:solidFill>
                  <a:schemeClr val="tx1"/>
                </a:solidFill>
              </a:rPr>
              <a:t>Muslims believe that the Qur’an is the unaltered words of Allah.</a:t>
            </a:r>
          </a:p>
        </p:txBody>
      </p:sp>
      <p:sp>
        <p:nvSpPr>
          <p:cNvPr id="24" name="Rectangle 23"/>
          <p:cNvSpPr/>
          <p:nvPr/>
        </p:nvSpPr>
        <p:spPr>
          <a:xfrm>
            <a:off x="755650" y="2809875"/>
            <a:ext cx="4516438" cy="3282950"/>
          </a:xfrm>
          <a:prstGeom prst="rect">
            <a:avLst/>
          </a:prstGeom>
          <a:solidFill>
            <a:srgbClr val="F6AF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6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9325" y="2901950"/>
            <a:ext cx="4127500" cy="303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5329238" y="3008313"/>
            <a:ext cx="3059112" cy="2824162"/>
          </a:xfrm>
          <a:prstGeom prst="rect">
            <a:avLst/>
          </a:prstGeom>
          <a:solidFill>
            <a:srgbClr val="C9DEC0"/>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marL="108000" eaLnBrk="1" fontAlgn="auto" hangingPunct="1">
              <a:spcBef>
                <a:spcPts val="0"/>
              </a:spcBef>
              <a:spcAft>
                <a:spcPts val="600"/>
              </a:spcAft>
              <a:defRPr/>
            </a:pPr>
            <a:r>
              <a:rPr lang="en-GB" sz="2400" dirty="0">
                <a:solidFill>
                  <a:schemeClr val="tx1"/>
                </a:solidFill>
              </a:rPr>
              <a:t>H</a:t>
            </a:r>
            <a:r>
              <a:rPr lang="en-GB" sz="2400" dirty="0" smtClean="0">
                <a:solidFill>
                  <a:schemeClr val="tx1"/>
                </a:solidFill>
              </a:rPr>
              <a:t>ow is the </a:t>
            </a:r>
            <a:r>
              <a:rPr lang="en-GB" sz="2400" dirty="0">
                <a:solidFill>
                  <a:schemeClr val="tx1"/>
                </a:solidFill>
              </a:rPr>
              <a:t>Qur’an </a:t>
            </a:r>
            <a:r>
              <a:rPr lang="en-GB" sz="2400" dirty="0" smtClean="0">
                <a:solidFill>
                  <a:schemeClr val="tx1"/>
                </a:solidFill>
              </a:rPr>
              <a:t> </a:t>
            </a:r>
            <a:r>
              <a:rPr lang="en-GB" sz="2400" dirty="0">
                <a:solidFill>
                  <a:schemeClr val="tx1"/>
                </a:solidFill>
              </a:rPr>
              <a:t>similar to holy books in other </a:t>
            </a:r>
            <a:r>
              <a:rPr lang="en-GB" sz="2400" dirty="0" smtClean="0">
                <a:solidFill>
                  <a:schemeClr val="tx1"/>
                </a:solidFill>
              </a:rPr>
              <a:t>religions?</a:t>
            </a:r>
            <a:endParaRPr lang="en-GB" sz="2400" dirty="0">
              <a:solidFill>
                <a:schemeClr val="tx1"/>
              </a:solidFill>
            </a:endParaRPr>
          </a:p>
          <a:p>
            <a:pPr marL="108000" eaLnBrk="1" fontAlgn="auto" hangingPunct="1">
              <a:spcBef>
                <a:spcPts val="0"/>
              </a:spcBef>
              <a:spcAft>
                <a:spcPts val="600"/>
              </a:spcAft>
              <a:defRPr/>
            </a:pPr>
            <a:r>
              <a:rPr lang="en-GB" sz="2400" b="1" dirty="0">
                <a:solidFill>
                  <a:schemeClr val="tx1"/>
                </a:solidFill>
              </a:rPr>
              <a:t>Is it different in any way</a:t>
            </a:r>
            <a:r>
              <a:rPr lang="en-GB" sz="2400" b="1" dirty="0" smtClean="0">
                <a:solidFill>
                  <a:schemeClr val="tx1"/>
                </a:solidFill>
              </a:rPr>
              <a:t>?</a:t>
            </a:r>
            <a:endParaRPr lang="en-GB" sz="2400" b="1" dirty="0">
              <a:solidFill>
                <a:schemeClr val="tx1"/>
              </a:solidFill>
            </a:endParaRPr>
          </a:p>
        </p:txBody>
      </p:sp>
      <p:pic>
        <p:nvPicPr>
          <p:cNvPr id="11271"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54102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0" y="2422525"/>
            <a:ext cx="7632700" cy="3670300"/>
          </a:xfrm>
          <a:prstGeom prst="rect">
            <a:avLst/>
          </a:prstGeom>
          <a:solidFill>
            <a:srgbClr val="C9DE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14" name="Title 5"/>
          <p:cNvSpPr>
            <a:spLocks noGrp="1"/>
          </p:cNvSpPr>
          <p:nvPr>
            <p:ph type="title"/>
          </p:nvPr>
        </p:nvSpPr>
        <p:spPr>
          <a:xfrm>
            <a:off x="457200" y="658813"/>
            <a:ext cx="8220075" cy="692150"/>
          </a:xfrm>
        </p:spPr>
        <p:txBody>
          <a:bodyPr>
            <a:normAutofit fontScale="90000"/>
          </a:bodyPr>
          <a:lstStyle/>
          <a:p>
            <a:pPr eaLnBrk="1" hangingPunct="1">
              <a:defRPr/>
            </a:pPr>
            <a:r>
              <a:rPr lang="en-GB" altLang="en-US" dirty="0" smtClean="0"/>
              <a:t>Muslim prayers</a:t>
            </a:r>
          </a:p>
        </p:txBody>
      </p:sp>
      <p:sp>
        <p:nvSpPr>
          <p:cNvPr id="2" name="Rectangle 1"/>
          <p:cNvSpPr/>
          <p:nvPr/>
        </p:nvSpPr>
        <p:spPr>
          <a:xfrm>
            <a:off x="755650" y="1350963"/>
            <a:ext cx="7632700" cy="1012825"/>
          </a:xfrm>
          <a:prstGeom prst="rect">
            <a:avLst/>
          </a:prstGeom>
          <a:solidFill>
            <a:srgbClr val="F6AF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2000" b="1" dirty="0" smtClean="0">
                <a:solidFill>
                  <a:schemeClr val="tx1"/>
                </a:solidFill>
              </a:rPr>
              <a:t>Think about how many times we say prayers during our school day. Then we pray before bed at night. Collective worship means praying together. Muslims do that too.</a:t>
            </a:r>
            <a:endParaRPr lang="en-GB" sz="2000" b="1" dirty="0">
              <a:solidFill>
                <a:schemeClr val="tx1"/>
              </a:solidFill>
            </a:endParaRPr>
          </a:p>
        </p:txBody>
      </p:sp>
      <p:pic>
        <p:nvPicPr>
          <p:cNvPr id="38917"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3413" y="2786063"/>
            <a:ext cx="5494337"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14292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GB" altLang="en-US" dirty="0" smtClean="0">
                <a:latin typeface="Twinkl" pitchFamily="2" charset="0"/>
              </a:rPr>
              <a:t>Take a look at the importance of Muslim prayer.</a:t>
            </a:r>
            <a:endParaRPr lang="en-GB" altLang="en-US" dirty="0" smtClean="0">
              <a:latin typeface="Twinkl" pitchFamily="2" charset="0"/>
            </a:endParaRPr>
          </a:p>
        </p:txBody>
      </p:sp>
      <p:sp>
        <p:nvSpPr>
          <p:cNvPr id="39939" name="Content Placeholder 2"/>
          <p:cNvSpPr>
            <a:spLocks noGrp="1"/>
          </p:cNvSpPr>
          <p:nvPr>
            <p:ph idx="1"/>
          </p:nvPr>
        </p:nvSpPr>
        <p:spPr/>
        <p:txBody>
          <a:bodyPr/>
          <a:lstStyle/>
          <a:p>
            <a:r>
              <a:rPr lang="en-GB" altLang="en-US" sz="3200" dirty="0" smtClean="0">
                <a:latin typeface="Twinkl" pitchFamily="2" charset="0"/>
                <a:hlinkClick r:id="rId2"/>
              </a:rPr>
              <a:t>https://www.bbc.com/bitesize/clips/z9r87ty</a:t>
            </a:r>
            <a:endParaRPr lang="en-GB" altLang="en-US" sz="3200" dirty="0" smtClean="0">
              <a:latin typeface="Twinkl" pitchFamily="2" charset="0"/>
            </a:endParaRPr>
          </a:p>
        </p:txBody>
      </p:sp>
    </p:spTree>
    <p:extLst>
      <p:ext uri="{BB962C8B-B14F-4D97-AF65-F5344CB8AC3E}">
        <p14:creationId xmlns:p14="http://schemas.microsoft.com/office/powerpoint/2010/main" val="37757084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GB" altLang="en-US" dirty="0" smtClean="0">
                <a:latin typeface="Twinkl" pitchFamily="2" charset="0"/>
              </a:rPr>
              <a:t>Can you think of any similarities between Christian prayer and Muslim prayer?</a:t>
            </a:r>
            <a:endParaRPr lang="en-GB" altLang="en-US" dirty="0" smtClean="0">
              <a:latin typeface="Twinkl" pitchFamily="2" charset="0"/>
            </a:endParaRPr>
          </a:p>
        </p:txBody>
      </p:sp>
      <p:pic>
        <p:nvPicPr>
          <p:cNvPr id="2" name="Content Placeholder 1" descr="&lt;strong&gt;Praying&lt;/strong&gt; &lt;strong&gt;Child&lt;/strong&gt; &lt;strong&gt;Prayer&lt;/strong&gt; · Free image on Pixabay"/>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flipH="1">
            <a:off x="963414" y="2467858"/>
            <a:ext cx="1987181" cy="24317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descr="&lt;strong&gt;church&lt;/strong&gt;-&lt;strong&gt;prayer&lt;/strong&gt; « Restore Fairnes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2543923"/>
            <a:ext cx="3769067" cy="2355667"/>
          </a:xfrm>
          <a:prstGeom prst="rect">
            <a:avLst/>
          </a:prstGeom>
        </p:spPr>
      </p:pic>
    </p:spTree>
    <p:extLst>
      <p:ext uri="{BB962C8B-B14F-4D97-AF65-F5344CB8AC3E}">
        <p14:creationId xmlns:p14="http://schemas.microsoft.com/office/powerpoint/2010/main" val="17243279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GB" dirty="0" smtClean="0">
                <a:solidFill>
                  <a:srgbClr val="FF0000"/>
                </a:solidFill>
              </a:rPr>
              <a:t>We Listen to the Word…</a:t>
            </a:r>
            <a:endParaRPr lang="en-GB" dirty="0">
              <a:solidFill>
                <a:srgbClr val="FF0000"/>
              </a:solidFill>
            </a:endParaRPr>
          </a:p>
        </p:txBody>
      </p:sp>
      <p:pic>
        <p:nvPicPr>
          <p:cNvPr id="9" name="Content Placeholder 8" descr="&lt;strong&gt;Holy&lt;/strong&gt; &lt;strong&gt;Bible&lt;/strong&gt; P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69739" y="2166394"/>
            <a:ext cx="4972067" cy="4387850"/>
          </a:xfrm>
        </p:spPr>
      </p:pic>
    </p:spTree>
    <p:extLst>
      <p:ext uri="{BB962C8B-B14F-4D97-AF65-F5344CB8AC3E}">
        <p14:creationId xmlns:p14="http://schemas.microsoft.com/office/powerpoint/2010/main" val="10342248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533" y="0"/>
            <a:ext cx="8162925" cy="5799908"/>
          </a:xfrm>
        </p:spPr>
        <p:txBody>
          <a:bodyPr/>
          <a:lstStyle/>
          <a:p>
            <a:r>
              <a:rPr lang="en-GB" sz="2400" dirty="0">
                <a:solidFill>
                  <a:srgbClr val="FFFF00"/>
                </a:solidFill>
              </a:rPr>
              <a:t>Colossians </a:t>
            </a:r>
            <a:r>
              <a:rPr lang="en-GB" sz="2400" dirty="0" smtClean="0">
                <a:solidFill>
                  <a:srgbClr val="FFFF00"/>
                </a:solidFill>
              </a:rPr>
              <a:t>3:13-23</a:t>
            </a:r>
          </a:p>
          <a:p>
            <a:r>
              <a:rPr lang="en-GB" sz="2800" dirty="0">
                <a:solidFill>
                  <a:srgbClr val="FFFF00"/>
                </a:solidFill>
              </a:rPr>
              <a:t> Be tolerant with one another and forgive one another whenever any of you has a complaint against someone else. You must forgive one another just as the Lord has forgiven you. </a:t>
            </a:r>
            <a:r>
              <a:rPr lang="en-GB" sz="2800" dirty="0" smtClean="0">
                <a:solidFill>
                  <a:srgbClr val="FFFF00"/>
                </a:solidFill>
              </a:rPr>
              <a:t>And </a:t>
            </a:r>
            <a:r>
              <a:rPr lang="en-GB" sz="2800" dirty="0">
                <a:solidFill>
                  <a:srgbClr val="FFFF00"/>
                </a:solidFill>
              </a:rPr>
              <a:t>to all these qualities add love, which binds all things together in perfect unity. </a:t>
            </a:r>
            <a:r>
              <a:rPr lang="en-GB" sz="2800" dirty="0" smtClean="0">
                <a:solidFill>
                  <a:srgbClr val="FFFF00"/>
                </a:solidFill>
              </a:rPr>
              <a:t>The </a:t>
            </a:r>
            <a:r>
              <a:rPr lang="en-GB" sz="2800" dirty="0">
                <a:solidFill>
                  <a:srgbClr val="FFFF00"/>
                </a:solidFill>
              </a:rPr>
              <a:t>peace that Christ gives is to guide you in the decisions you make; for it is to this peace that God has called you together in the one body. And be thankful.  Christ's message in all its richness must live in your hearts. Teach and instruct one another with all wisdom. Sing psalms, hymns, and sacred songs; sing to God with thanksgiving in your hearts.  </a:t>
            </a:r>
            <a:endParaRPr lang="en-GB" sz="2400" dirty="0">
              <a:solidFill>
                <a:srgbClr val="FFFF00"/>
              </a:solidFill>
            </a:endParaRPr>
          </a:p>
        </p:txBody>
      </p:sp>
    </p:spTree>
    <p:extLst>
      <p:ext uri="{BB962C8B-B14F-4D97-AF65-F5344CB8AC3E}">
        <p14:creationId xmlns:p14="http://schemas.microsoft.com/office/powerpoint/2010/main" val="19788270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412" y="507411"/>
            <a:ext cx="8162925" cy="4387850"/>
          </a:xfrm>
        </p:spPr>
        <p:txBody>
          <a:bodyPr/>
          <a:lstStyle/>
          <a:p>
            <a:r>
              <a:rPr lang="en-GB" sz="2400" dirty="0">
                <a:solidFill>
                  <a:srgbClr val="FFFF00"/>
                </a:solidFill>
              </a:rPr>
              <a:t>Everything you do or say, then, should be done in the name of the Lord Jesus, as you give thanks through him to God the Father.  Wives, submit yourselves to your husbands, for that is what you should do as Christians.  Husbands, love your wives and do not be harsh with them.  Children, it is your Christian duty to obey your parents always, for that is what pleases God. Parents, do not irritate your children, or they will become discouraged. Slaves, obey your human masters in all things, not only when they are watching you because you want to gain their approval; but do it with a sincere heart because of your reverence for the Lord. Whatever you do, work at it with all your heart, as though you were working for the Lord and not for people.</a:t>
            </a:r>
          </a:p>
          <a:p>
            <a:endParaRPr lang="en-GB" dirty="0">
              <a:solidFill>
                <a:srgbClr val="FFFF00"/>
              </a:solidFill>
            </a:endParaRPr>
          </a:p>
        </p:txBody>
      </p:sp>
    </p:spTree>
    <p:extLst>
      <p:ext uri="{BB962C8B-B14F-4D97-AF65-F5344CB8AC3E}">
        <p14:creationId xmlns:p14="http://schemas.microsoft.com/office/powerpoint/2010/main" val="20925195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We respond…</a:t>
            </a:r>
            <a:endParaRPr lang="en-GB" dirty="0">
              <a:solidFill>
                <a:srgbClr val="FF0000"/>
              </a:solidFill>
            </a:endParaRPr>
          </a:p>
        </p:txBody>
      </p:sp>
      <p:sp>
        <p:nvSpPr>
          <p:cNvPr id="3" name="Content Placeholder 2"/>
          <p:cNvSpPr>
            <a:spLocks noGrp="1"/>
          </p:cNvSpPr>
          <p:nvPr>
            <p:ph idx="1"/>
          </p:nvPr>
        </p:nvSpPr>
        <p:spPr/>
        <p:txBody>
          <a:bodyPr/>
          <a:lstStyle/>
          <a:p>
            <a:r>
              <a:rPr lang="en-GB" sz="2400" dirty="0" smtClean="0"/>
              <a:t>Dear Lord,</a:t>
            </a:r>
          </a:p>
          <a:p>
            <a:pPr marL="0" indent="0">
              <a:buNone/>
            </a:pPr>
            <a:r>
              <a:rPr lang="en-GB" sz="2400" dirty="0" smtClean="0"/>
              <a:t>               help us to see the wonder in all different religions around the world.</a:t>
            </a:r>
          </a:p>
          <a:p>
            <a:pPr marL="0" indent="0">
              <a:buNone/>
            </a:pPr>
            <a:r>
              <a:rPr lang="en-GB" sz="2400" dirty="0" smtClean="0"/>
              <a:t> Give us the ability to appreciate the similarities and differences of all cultures </a:t>
            </a:r>
            <a:r>
              <a:rPr lang="en-GB" sz="2400" dirty="0" smtClean="0"/>
              <a:t>and religions </a:t>
            </a:r>
            <a:r>
              <a:rPr lang="en-GB" sz="2400" dirty="0" smtClean="0"/>
              <a:t>and to show tolerance and Christianity whenever we listen to the views of those who don’t act as you would.</a:t>
            </a:r>
          </a:p>
          <a:p>
            <a:pPr marL="0" indent="0">
              <a:buNone/>
            </a:pPr>
            <a:endParaRPr lang="en-GB" sz="2400" dirty="0"/>
          </a:p>
          <a:p>
            <a:pPr marL="0" indent="0">
              <a:buNone/>
            </a:pPr>
            <a:r>
              <a:rPr lang="en-GB" sz="2400" dirty="0" smtClean="0"/>
              <a:t>Lord in your mercy</a:t>
            </a:r>
          </a:p>
          <a:p>
            <a:pPr marL="0" indent="0">
              <a:buNone/>
            </a:pPr>
            <a:r>
              <a:rPr lang="en-GB" sz="2400" dirty="0" smtClean="0"/>
              <a:t>Hear our prayer.</a:t>
            </a:r>
            <a:endParaRPr lang="en-GB" sz="2400" dirty="0"/>
          </a:p>
        </p:txBody>
      </p:sp>
    </p:spTree>
    <p:extLst>
      <p:ext uri="{BB962C8B-B14F-4D97-AF65-F5344CB8AC3E}">
        <p14:creationId xmlns:p14="http://schemas.microsoft.com/office/powerpoint/2010/main" val="29318610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Go forth…</a:t>
            </a:r>
            <a:endParaRPr lang="en-GB" dirty="0">
              <a:solidFill>
                <a:srgbClr val="FF0000"/>
              </a:solidFill>
            </a:endParaRPr>
          </a:p>
        </p:txBody>
      </p:sp>
      <p:sp>
        <p:nvSpPr>
          <p:cNvPr id="3" name="Content Placeholder 2"/>
          <p:cNvSpPr>
            <a:spLocks noGrp="1"/>
          </p:cNvSpPr>
          <p:nvPr>
            <p:ph idx="1"/>
          </p:nvPr>
        </p:nvSpPr>
        <p:spPr/>
        <p:txBody>
          <a:bodyPr/>
          <a:lstStyle/>
          <a:p>
            <a:r>
              <a:rPr lang="en-GB" sz="2800" dirty="0" smtClean="0"/>
              <a:t>Today we will practise our faith by making prayer a very important part of our day too.</a:t>
            </a:r>
          </a:p>
          <a:p>
            <a:endParaRPr lang="en-GB" sz="2800" dirty="0"/>
          </a:p>
          <a:p>
            <a:r>
              <a:rPr lang="en-GB" sz="2800" dirty="0" smtClean="0"/>
              <a:t>Spend time praying to God in thanks or for help, for yourself or for others who need your prayers.</a:t>
            </a:r>
          </a:p>
          <a:p>
            <a:r>
              <a:rPr lang="en-GB" sz="2800" dirty="0" smtClean="0"/>
              <a:t>Say prayers before bed and talk to God</a:t>
            </a:r>
            <a:endParaRPr lang="en-GB" sz="2800" dirty="0"/>
          </a:p>
          <a:p>
            <a:endParaRPr lang="en-GB" dirty="0"/>
          </a:p>
        </p:txBody>
      </p:sp>
    </p:spTree>
    <p:extLst>
      <p:ext uri="{BB962C8B-B14F-4D97-AF65-F5344CB8AC3E}">
        <p14:creationId xmlns:p14="http://schemas.microsoft.com/office/powerpoint/2010/main" val="24573319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251</TotalTime>
  <Words>776</Words>
  <Application>Microsoft Office PowerPoint</Application>
  <PresentationFormat>On-screen Show (4:3)</PresentationFormat>
  <Paragraphs>102</Paragraphs>
  <Slides>27</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Comic Sans MS</vt:lpstr>
      <vt:lpstr>Twinkl</vt:lpstr>
      <vt:lpstr>Sassoon Infant Md</vt:lpstr>
      <vt:lpstr>Sassoon Infant Rg</vt:lpstr>
      <vt:lpstr>Arial</vt:lpstr>
      <vt:lpstr>Wingdings 2</vt:lpstr>
      <vt:lpstr>Twinkl SemiBold</vt:lpstr>
      <vt:lpstr>SassoonPrimaryInfant</vt:lpstr>
      <vt:lpstr>Calibri</vt:lpstr>
      <vt:lpstr>Office Theme</vt:lpstr>
      <vt:lpstr>We gather…</vt:lpstr>
      <vt:lpstr>Sign of the cross..</vt:lpstr>
      <vt:lpstr>The theme of our collective worship is…</vt:lpstr>
      <vt:lpstr>Is being a Catholic the only religion in the World?</vt:lpstr>
      <vt:lpstr>We listen…</vt:lpstr>
      <vt:lpstr>Islam</vt:lpstr>
      <vt:lpstr>PowerPoint Presentation</vt:lpstr>
      <vt:lpstr>PowerPoint Presentation</vt:lpstr>
      <vt:lpstr>PowerPoint Presentation</vt:lpstr>
      <vt:lpstr>PowerPoint Presentation</vt:lpstr>
      <vt:lpstr>What do we know  about Allah?</vt:lpstr>
      <vt:lpstr>PowerPoint Presentation</vt:lpstr>
      <vt:lpstr>PowerPoint Presentation</vt:lpstr>
      <vt:lpstr>The Story of Muhammad</vt:lpstr>
      <vt:lpstr>PowerPoint Presentation</vt:lpstr>
      <vt:lpstr>What is the Qur’an?</vt:lpstr>
      <vt:lpstr>The Qur’an was written through  Muhammad.  An Archangel called Gabriel appeared to Muhammad and informed him of Allah's teachings and wishes.  It took 22 years to complete the Qur’an.</vt:lpstr>
      <vt:lpstr>The Qur’an</vt:lpstr>
      <vt:lpstr>Muslim prayers</vt:lpstr>
      <vt:lpstr>Take a look at the importance of Muslim prayer.</vt:lpstr>
      <vt:lpstr>Can you think of any similarities between Christian prayer and Muslim prayer?</vt:lpstr>
      <vt:lpstr>We Listen to the Word…</vt:lpstr>
      <vt:lpstr>PowerPoint Presentation</vt:lpstr>
      <vt:lpstr>PowerPoint Presentation</vt:lpstr>
      <vt:lpstr>We respond…</vt:lpstr>
      <vt:lpstr>Go forth…</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Joseph Hayward</dc:creator>
  <cp:lastModifiedBy>Claire Patterson</cp:lastModifiedBy>
  <cp:revision>28</cp:revision>
  <dcterms:created xsi:type="dcterms:W3CDTF">2017-11-07T12:51:32Z</dcterms:created>
  <dcterms:modified xsi:type="dcterms:W3CDTF">2019-02-04T22:04:20Z</dcterms:modified>
</cp:coreProperties>
</file>